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3" r:id="rId3"/>
  </p:sldMasterIdLst>
  <p:notesMasterIdLst>
    <p:notesMasterId r:id="rId69"/>
  </p:notesMasterIdLst>
  <p:sldIdLst>
    <p:sldId id="281" r:id="rId4"/>
    <p:sldId id="286" r:id="rId5"/>
    <p:sldId id="353" r:id="rId6"/>
    <p:sldId id="287" r:id="rId7"/>
    <p:sldId id="335" r:id="rId8"/>
    <p:sldId id="336" r:id="rId9"/>
    <p:sldId id="337" r:id="rId10"/>
    <p:sldId id="338" r:id="rId11"/>
    <p:sldId id="339" r:id="rId12"/>
    <p:sldId id="340" r:id="rId13"/>
    <p:sldId id="341" r:id="rId14"/>
    <p:sldId id="342" r:id="rId15"/>
    <p:sldId id="343" r:id="rId16"/>
    <p:sldId id="344" r:id="rId17"/>
    <p:sldId id="288" r:id="rId18"/>
    <p:sldId id="289" r:id="rId19"/>
    <p:sldId id="354"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55" r:id="rId34"/>
    <p:sldId id="303" r:id="rId35"/>
    <p:sldId id="304" r:id="rId36"/>
    <p:sldId id="305" r:id="rId37"/>
    <p:sldId id="306" r:id="rId38"/>
    <p:sldId id="307" r:id="rId39"/>
    <p:sldId id="308" r:id="rId40"/>
    <p:sldId id="309" r:id="rId41"/>
    <p:sldId id="310" r:id="rId42"/>
    <p:sldId id="311" r:id="rId43"/>
    <p:sldId id="312" r:id="rId44"/>
    <p:sldId id="313" r:id="rId45"/>
    <p:sldId id="314" r:id="rId46"/>
    <p:sldId id="315" r:id="rId47"/>
    <p:sldId id="316" r:id="rId48"/>
    <p:sldId id="317" r:id="rId49"/>
    <p:sldId id="318" r:id="rId50"/>
    <p:sldId id="319" r:id="rId51"/>
    <p:sldId id="320" r:id="rId52"/>
    <p:sldId id="321" r:id="rId53"/>
    <p:sldId id="322" r:id="rId54"/>
    <p:sldId id="323" r:id="rId55"/>
    <p:sldId id="347" r:id="rId56"/>
    <p:sldId id="348" r:id="rId57"/>
    <p:sldId id="349" r:id="rId58"/>
    <p:sldId id="350" r:id="rId59"/>
    <p:sldId id="351" r:id="rId60"/>
    <p:sldId id="345" r:id="rId61"/>
    <p:sldId id="324" r:id="rId62"/>
    <p:sldId id="325" r:id="rId63"/>
    <p:sldId id="352" r:id="rId64"/>
    <p:sldId id="326" r:id="rId65"/>
    <p:sldId id="327" r:id="rId66"/>
    <p:sldId id="346" r:id="rId67"/>
    <p:sldId id="328"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6062"/>
    <a:srgbClr val="0AC278"/>
    <a:srgbClr val="00CC00"/>
    <a:srgbClr val="00FF00"/>
    <a:srgbClr val="33CC33"/>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50" d="100"/>
          <a:sy n="150" d="100"/>
        </p:scale>
        <p:origin x="-120" y="2944"/>
      </p:cViewPr>
      <p:guideLst>
        <p:guide orient="horz" pos="1103"/>
        <p:guide pos="5102"/>
        <p:guide pos="613"/>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notesMaster" Target="notesMasters/notesMaster1.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70" Type="http://schemas.openxmlformats.org/officeDocument/2006/relationships/printerSettings" Target="printerSettings/printerSettings1.bin"/><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6A2EF419-0B53-4F83-A808-3CFCEF4070C5}" type="datetimeFigureOut">
              <a:rPr lang="en-US" smtClean="0"/>
              <a:pPr/>
              <a:t>5/16/16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543A0038-F8A7-4C8C-8604-BC47FB0C8199}" type="slidenum">
              <a:rPr lang="en-US" smtClean="0"/>
              <a:pPr/>
              <a:t>‹#›</a:t>
            </a:fld>
            <a:endParaRPr lang="en-US" dirty="0"/>
          </a:p>
        </p:txBody>
      </p:sp>
    </p:spTree>
    <p:extLst>
      <p:ext uri="{BB962C8B-B14F-4D97-AF65-F5344CB8AC3E}">
        <p14:creationId xmlns:p14="http://schemas.microsoft.com/office/powerpoint/2010/main" val="3133470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a:ea typeface="+mn-ea"/>
        <a:cs typeface="+mn-cs"/>
      </a:defRPr>
    </a:lvl1pPr>
    <a:lvl2pPr marL="457200" algn="l" defTabSz="914400" rtl="0" eaLnBrk="1" latinLnBrk="0" hangingPunct="1">
      <a:defRPr sz="1200" kern="1200">
        <a:solidFill>
          <a:schemeClr val="tx1"/>
        </a:solidFill>
        <a:latin typeface="Arial"/>
        <a:ea typeface="+mn-ea"/>
        <a:cs typeface="+mn-cs"/>
      </a:defRPr>
    </a:lvl2pPr>
    <a:lvl3pPr marL="914400" algn="l" defTabSz="914400" rtl="0" eaLnBrk="1" latinLnBrk="0" hangingPunct="1">
      <a:defRPr sz="1200" kern="1200">
        <a:solidFill>
          <a:schemeClr val="tx1"/>
        </a:solidFill>
        <a:latin typeface="Arial"/>
        <a:ea typeface="+mn-ea"/>
        <a:cs typeface="+mn-cs"/>
      </a:defRPr>
    </a:lvl3pPr>
    <a:lvl4pPr marL="1371600" algn="l" defTabSz="914400" rtl="0" eaLnBrk="1" latinLnBrk="0" hangingPunct="1">
      <a:defRPr sz="1200" kern="1200">
        <a:solidFill>
          <a:schemeClr val="tx1"/>
        </a:solidFill>
        <a:latin typeface="Arial"/>
        <a:ea typeface="+mn-ea"/>
        <a:cs typeface="+mn-cs"/>
      </a:defRPr>
    </a:lvl4pPr>
    <a:lvl5pPr marL="1828800" algn="l" defTabSz="914400" rtl="0" eaLnBrk="1" latinLnBrk="0" hangingPunct="1">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3138" y="1196752"/>
            <a:ext cx="6706203" cy="554261"/>
          </a:xfrm>
          <a:prstGeom prst="rect">
            <a:avLst/>
          </a:prstGeom>
        </p:spPr>
        <p:txBody>
          <a:bodyPr lIns="0" anchor="ctr">
            <a:normAutofit/>
          </a:bodyPr>
          <a:lstStyle>
            <a:lvl1pPr marL="0" indent="0" algn="l">
              <a:buNone/>
              <a:defRPr sz="2000" b="1">
                <a:solidFill>
                  <a:srgbClr val="5F606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770904A-35D1-43FA-87DC-3319363EFDF6}" type="datetimeFigureOut">
              <a:rPr lang="en-US" smtClean="0"/>
              <a:pPr/>
              <a:t>5/16/16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ED262-E3F2-49C2-B181-2A0F9E2EBD20}" type="slidenum">
              <a:rPr lang="en-US" smtClean="0"/>
              <a:pPr/>
              <a:t>‹#›</a:t>
            </a:fld>
            <a:endParaRPr lang="en-US"/>
          </a:p>
        </p:txBody>
      </p:sp>
      <p:sp>
        <p:nvSpPr>
          <p:cNvPr id="7" name="Title 1"/>
          <p:cNvSpPr>
            <a:spLocks noGrp="1"/>
          </p:cNvSpPr>
          <p:nvPr>
            <p:ph type="title"/>
          </p:nvPr>
        </p:nvSpPr>
        <p:spPr>
          <a:xfrm>
            <a:off x="971600" y="260648"/>
            <a:ext cx="7992888" cy="504056"/>
          </a:xfrm>
          <a:prstGeom prst="rect">
            <a:avLst/>
          </a:prstGeom>
        </p:spPr>
        <p:txBody>
          <a:bodyPr lIns="0" anchor="ctr">
            <a:normAutofit/>
          </a:bodyPr>
          <a:lstStyle>
            <a:lvl1pPr>
              <a:defRPr sz="1600" b="0">
                <a:solidFill>
                  <a:schemeClr val="bg1">
                    <a:lumMod val="95000"/>
                  </a:schemeClr>
                </a:solidFill>
              </a:defRPr>
            </a:lvl1pPr>
          </a:lstStyle>
          <a:p>
            <a:r>
              <a:rPr lang="en-US" dirty="0" smtClean="0"/>
              <a:t>Click to edit Master title style</a:t>
            </a:r>
            <a:endParaRPr lang="en-US" dirty="0"/>
          </a:p>
        </p:txBody>
      </p:sp>
      <p:sp>
        <p:nvSpPr>
          <p:cNvPr id="9" name="Content Placeholder 2"/>
          <p:cNvSpPr>
            <a:spLocks noGrp="1"/>
          </p:cNvSpPr>
          <p:nvPr>
            <p:ph idx="13"/>
          </p:nvPr>
        </p:nvSpPr>
        <p:spPr>
          <a:xfrm>
            <a:off x="973138" y="1988840"/>
            <a:ext cx="7126287" cy="4137323"/>
          </a:xfrm>
          <a:prstGeom prst="rect">
            <a:avLst/>
          </a:prstGeom>
        </p:spPr>
        <p:txBody>
          <a:bodyPr lIns="0"/>
          <a:lstStyle>
            <a:lvl1pPr marL="263525" indent="-263525">
              <a:defRPr sz="1800">
                <a:solidFill>
                  <a:srgbClr val="5F6062"/>
                </a:solidFill>
              </a:defRPr>
            </a:lvl1pPr>
            <a:lvl2pPr marL="622300" indent="-263525">
              <a:defRPr sz="1600">
                <a:solidFill>
                  <a:srgbClr val="5F6062"/>
                </a:solidFill>
              </a:defRPr>
            </a:lvl2pPr>
            <a:lvl3pPr>
              <a:defRPr sz="1400">
                <a:solidFill>
                  <a:srgbClr val="5F6062"/>
                </a:solidFill>
              </a:defRPr>
            </a:lvl3pPr>
            <a:lvl4pPr>
              <a:defRPr sz="1200">
                <a:solidFill>
                  <a:srgbClr val="5F6062"/>
                </a:solidFill>
              </a:defRPr>
            </a:lvl4pPr>
            <a:lvl5pPr>
              <a:defRPr sz="1200">
                <a:solidFill>
                  <a:srgbClr val="5F606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3568" y="836712"/>
            <a:ext cx="7992888" cy="864096"/>
          </a:xfrm>
          <a:prstGeom prst="rect">
            <a:avLst/>
          </a:prstGeom>
        </p:spPr>
        <p:txBody>
          <a:bodyPr/>
          <a:lstStyle>
            <a:lvl1pPr>
              <a:defRPr>
                <a:solidFill>
                  <a:srgbClr val="5F6062"/>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70904A-35D1-43FA-87DC-3319363EFDF6}" type="datetimeFigureOut">
              <a:rPr lang="en-US" smtClean="0"/>
              <a:pPr/>
              <a:t>5/16/16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49ED262-E3F2-49C2-B181-2A0F9E2EBD20}" type="slidenum">
              <a:rPr lang="en-US" smtClean="0"/>
              <a:pPr/>
              <a:t>‹#›</a:t>
            </a:fld>
            <a:endParaRPr lang="en-US" dirty="0"/>
          </a:p>
        </p:txBody>
      </p:sp>
    </p:spTree>
    <p:extLst>
      <p:ext uri="{BB962C8B-B14F-4D97-AF65-F5344CB8AC3E}">
        <p14:creationId xmlns:p14="http://schemas.microsoft.com/office/powerpoint/2010/main" val="207991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3568" y="836712"/>
            <a:ext cx="7992888" cy="864096"/>
          </a:xfrm>
          <a:prstGeom prst="rect">
            <a:avLst/>
          </a:prstGeom>
        </p:spPr>
        <p:txBody>
          <a:bodyPr/>
          <a:lstStyle>
            <a:lvl1pPr>
              <a:defRPr>
                <a:solidFill>
                  <a:srgbClr val="5F6062"/>
                </a:solidFill>
              </a:defRPr>
            </a:lvl1pPr>
          </a:lstStyle>
          <a:p>
            <a:r>
              <a:rPr lang="en-US" smtClean="0"/>
              <a:t>Click to edit Master title style</a:t>
            </a:r>
            <a:endParaRPr lang="en-US"/>
          </a:p>
        </p:txBody>
      </p:sp>
      <p:sp>
        <p:nvSpPr>
          <p:cNvPr id="3" name="Content Placeholder 2"/>
          <p:cNvSpPr>
            <a:spLocks noGrp="1"/>
          </p:cNvSpPr>
          <p:nvPr>
            <p:ph idx="1"/>
          </p:nvPr>
        </p:nvSpPr>
        <p:spPr>
          <a:xfrm>
            <a:off x="683568" y="1988840"/>
            <a:ext cx="7415857" cy="4137323"/>
          </a:xfrm>
          <a:prstGeom prst="rect">
            <a:avLst/>
          </a:prstGeom>
        </p:spPr>
        <p:txBody>
          <a:bodyPr/>
          <a:lstStyle>
            <a:lvl1pPr>
              <a:defRPr sz="2000">
                <a:solidFill>
                  <a:srgbClr val="5F6062"/>
                </a:solidFill>
              </a:defRPr>
            </a:lvl1pPr>
            <a:lvl2pPr>
              <a:defRPr>
                <a:solidFill>
                  <a:srgbClr val="5F6062"/>
                </a:solidFill>
              </a:defRPr>
            </a:lvl2pPr>
            <a:lvl3pPr>
              <a:defRPr>
                <a:solidFill>
                  <a:srgbClr val="5F6062"/>
                </a:solidFill>
              </a:defRPr>
            </a:lvl3pPr>
            <a:lvl4pPr>
              <a:defRPr>
                <a:solidFill>
                  <a:srgbClr val="5F6062"/>
                </a:solidFill>
              </a:defRPr>
            </a:lvl4pPr>
            <a:lvl5pPr>
              <a:defRPr>
                <a:solidFill>
                  <a:srgbClr val="5F606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770904A-35D1-43FA-87DC-3319363EFDF6}" type="datetimeFigureOut">
              <a:rPr lang="en-US" smtClean="0"/>
              <a:pPr/>
              <a:t>5/16/16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9ED262-E3F2-49C2-B181-2A0F9E2EBD2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slovna">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50825" y="1341438"/>
            <a:ext cx="8569325" cy="5256212"/>
          </a:xfrm>
          <a:prstGeom prst="rect">
            <a:avLst/>
          </a:prstGeom>
        </p:spPr>
        <p:txBody>
          <a:bodyPr vert="horz"/>
          <a:lstStyle>
            <a:lvl1pPr marL="0" indent="0">
              <a:buNone/>
              <a:defRPr>
                <a:latin typeface="Arial"/>
              </a:defRPr>
            </a:lvl1pPr>
          </a:lstStyle>
          <a:p>
            <a:endParaRPr lang="en-US" dirty="0"/>
          </a:p>
        </p:txBody>
      </p:sp>
    </p:spTree>
    <p:extLst>
      <p:ext uri="{BB962C8B-B14F-4D97-AF65-F5344CB8AC3E}">
        <p14:creationId xmlns:p14="http://schemas.microsoft.com/office/powerpoint/2010/main" val="1402315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slovna">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50825" y="1341438"/>
            <a:ext cx="8569325" cy="5256212"/>
          </a:xfrm>
          <a:prstGeom prst="rect">
            <a:avLst/>
          </a:prstGeom>
        </p:spPr>
        <p:txBody>
          <a:bodyPr vert="horz"/>
          <a:lstStyle>
            <a:lvl1pPr marL="0" indent="0">
              <a:buNone/>
              <a:defRPr>
                <a:latin typeface="Arial"/>
              </a:defRPr>
            </a:lvl1pPr>
          </a:lstStyle>
          <a:p>
            <a:endParaRPr lang="en-US" dirty="0"/>
          </a:p>
        </p:txBody>
      </p:sp>
    </p:spTree>
    <p:extLst>
      <p:ext uri="{BB962C8B-B14F-4D97-AF65-F5344CB8AC3E}">
        <p14:creationId xmlns:p14="http://schemas.microsoft.com/office/powerpoint/2010/main" val="7758759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83568"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1770904A-35D1-43FA-87DC-3319363EFDF6}" type="datetimeFigureOut">
              <a:rPr lang="en-US" smtClean="0"/>
              <a:pPr/>
              <a:t>5/16/16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249ED262-E3F2-49C2-B181-2A0F9E2EBD20}" type="slidenum">
              <a:rPr lang="en-US" smtClean="0"/>
              <a:pPr/>
              <a:t>‹#›</a:t>
            </a:fld>
            <a:endParaRPr lang="en-US" dirty="0"/>
          </a:p>
        </p:txBody>
      </p:sp>
      <p:sp>
        <p:nvSpPr>
          <p:cNvPr id="7" name="Rectangle 6"/>
          <p:cNvSpPr/>
          <p:nvPr userDrawn="1"/>
        </p:nvSpPr>
        <p:spPr>
          <a:xfrm>
            <a:off x="0" y="0"/>
            <a:ext cx="9144000" cy="908720"/>
          </a:xfrm>
          <a:prstGeom prst="rect">
            <a:avLst/>
          </a:prstGeom>
          <a:gradFill flip="none" rotWithShape="1">
            <a:gsLst>
              <a:gs pos="0">
                <a:schemeClr val="tx1">
                  <a:lumMod val="65000"/>
                  <a:lumOff val="35000"/>
                </a:schemeClr>
              </a:gs>
              <a:gs pos="100000">
                <a:schemeClr val="bg1">
                  <a:lumMod val="5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pic>
        <p:nvPicPr>
          <p:cNvPr id="8" name="Picture 7" descr="header 1-06.png"/>
          <p:cNvPicPr>
            <a:picLocks noChangeAspect="1"/>
          </p:cNvPicPr>
          <p:nvPr userDrawn="1"/>
        </p:nvPicPr>
        <p:blipFill rotWithShape="1">
          <a:blip r:embed="rId5" cstate="print">
            <a:extLst>
              <a:ext uri="{28A0092B-C50C-407E-A947-70E740481C1C}">
                <a14:useLocalDpi xmlns:a14="http://schemas.microsoft.com/office/drawing/2010/main" val="0"/>
              </a:ext>
            </a:extLst>
          </a:blip>
          <a:srcRect t="26275" r="92304" b="17011"/>
          <a:stretch/>
        </p:blipFill>
        <p:spPr>
          <a:xfrm>
            <a:off x="-36512" y="260648"/>
            <a:ext cx="1006487" cy="60818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Lst>
  <p:txStyles>
    <p:titleStyle>
      <a:lvl1pPr algn="l" defTabSz="914400" rtl="0" eaLnBrk="1" latinLnBrk="0" hangingPunct="1">
        <a:spcBef>
          <a:spcPct val="0"/>
        </a:spcBef>
        <a:buNone/>
        <a:defRPr sz="2400" b="1" kern="1200">
          <a:solidFill>
            <a:srgbClr val="5F6062"/>
          </a:solidFill>
          <a:latin typeface="Arial"/>
          <a:ea typeface="+mj-ea"/>
          <a:cs typeface="+mj-cs"/>
        </a:defRPr>
      </a:lvl1pPr>
    </p:titleStyle>
    <p:bodyStyle>
      <a:lvl1pPr marL="342900" indent="-342900" algn="l" defTabSz="914400" rtl="0" eaLnBrk="1" latinLnBrk="0" hangingPunct="1">
        <a:spcBef>
          <a:spcPct val="20000"/>
        </a:spcBef>
        <a:buFont typeface="Arial" pitchFamily="34" charset="0"/>
        <a:buChar char="•"/>
        <a:defRPr sz="1800" kern="1200">
          <a:solidFill>
            <a:srgbClr val="5F6062"/>
          </a:solidFill>
          <a:latin typeface="Arial"/>
          <a:ea typeface="+mn-ea"/>
          <a:cs typeface="+mn-cs"/>
        </a:defRPr>
      </a:lvl1pPr>
      <a:lvl2pPr marL="742950" indent="-285750" algn="l" defTabSz="914400" rtl="0" eaLnBrk="1" latinLnBrk="0" hangingPunct="1">
        <a:spcBef>
          <a:spcPct val="20000"/>
        </a:spcBef>
        <a:buFont typeface="Arial" pitchFamily="34" charset="0"/>
        <a:buChar char="–"/>
        <a:defRPr sz="1800" kern="1200">
          <a:solidFill>
            <a:srgbClr val="5F6062"/>
          </a:solidFill>
          <a:latin typeface="Arial"/>
          <a:ea typeface="+mn-ea"/>
          <a:cs typeface="+mn-cs"/>
        </a:defRPr>
      </a:lvl2pPr>
      <a:lvl3pPr marL="1143000" indent="-228600" algn="l" defTabSz="914400" rtl="0" eaLnBrk="1" latinLnBrk="0" hangingPunct="1">
        <a:spcBef>
          <a:spcPct val="20000"/>
        </a:spcBef>
        <a:buFont typeface="Arial" pitchFamily="34" charset="0"/>
        <a:buChar char="•"/>
        <a:defRPr sz="1600" kern="1200">
          <a:solidFill>
            <a:srgbClr val="5F6062"/>
          </a:solidFill>
          <a:latin typeface="Arial"/>
          <a:ea typeface="+mn-ea"/>
          <a:cs typeface="+mn-cs"/>
        </a:defRPr>
      </a:lvl3pPr>
      <a:lvl4pPr marL="1600200" indent="-228600" algn="l" defTabSz="914400" rtl="0" eaLnBrk="1" latinLnBrk="0" hangingPunct="1">
        <a:spcBef>
          <a:spcPct val="20000"/>
        </a:spcBef>
        <a:buFont typeface="Arial" pitchFamily="34" charset="0"/>
        <a:buChar char="–"/>
        <a:defRPr sz="1400" kern="1200">
          <a:solidFill>
            <a:srgbClr val="5F6062"/>
          </a:solidFill>
          <a:latin typeface="Arial"/>
          <a:ea typeface="+mn-ea"/>
          <a:cs typeface="+mn-cs"/>
        </a:defRPr>
      </a:lvl4pPr>
      <a:lvl5pPr marL="2057400" indent="-228600" algn="l" defTabSz="914400" rtl="0" eaLnBrk="1" latinLnBrk="0" hangingPunct="1">
        <a:spcBef>
          <a:spcPct val="20000"/>
        </a:spcBef>
        <a:buFont typeface="Arial" pitchFamily="34" charset="0"/>
        <a:buChar char="»"/>
        <a:defRPr sz="1400" kern="1200">
          <a:solidFill>
            <a:srgbClr val="5F6062"/>
          </a:solidFill>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5F606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2255420"/>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563927"/>
      </p:ext>
    </p:extLst>
  </p:cSld>
  <p:clrMap bg1="lt1" tx1="dk1" bg2="lt2" tx2="dk2" accent1="accent1" accent2="accent2" accent3="accent3" accent4="accent4" accent5="accent5" accent6="accent6" hlink="hlink" folHlink="folHlink"/>
  <p:sldLayoutIdLst>
    <p:sldLayoutId id="214748366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emf"/><Relationship Id="rId3" Type="http://schemas.openxmlformats.org/officeDocument/2006/relationships/image" Target="../media/image1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emf"/><Relationship Id="rId3" Type="http://schemas.openxmlformats.org/officeDocument/2006/relationships/image" Target="../media/image15.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emf"/><Relationship Id="rId3" Type="http://schemas.openxmlformats.org/officeDocument/2006/relationships/image" Target="../media/image17.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emf"/><Relationship Id="rId3" Type="http://schemas.openxmlformats.org/officeDocument/2006/relationships/image" Target="../media/image21.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emf"/><Relationship Id="rId3" Type="http://schemas.openxmlformats.org/officeDocument/2006/relationships/image" Target="../media/image29.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emf"/></Relationships>
</file>

<file path=ppt/slides/_rels/slide34.x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emf"/><Relationship Id="rId1" Type="http://schemas.openxmlformats.org/officeDocument/2006/relationships/slideLayout" Target="../slideLayouts/slideLayout1.xml"/><Relationship Id="rId2" Type="http://schemas.openxmlformats.org/officeDocument/2006/relationships/image" Target="../media/image31.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5.emf"/><Relationship Id="rId3" Type="http://schemas.openxmlformats.org/officeDocument/2006/relationships/image" Target="../media/image36.emf"/></Relationships>
</file>

<file path=ppt/slides/_rels/slide39.xml.rels><?xml version="1.0" encoding="UTF-8" standalone="yes"?>
<Relationships xmlns="http://schemas.openxmlformats.org/package/2006/relationships"><Relationship Id="rId3" Type="http://schemas.openxmlformats.org/officeDocument/2006/relationships/image" Target="../media/image38.emf"/><Relationship Id="rId4" Type="http://schemas.openxmlformats.org/officeDocument/2006/relationships/image" Target="../media/image39.emf"/><Relationship Id="rId1" Type="http://schemas.openxmlformats.org/officeDocument/2006/relationships/slideLayout" Target="../slideLayouts/slideLayout1.xml"/><Relationship Id="rId2" Type="http://schemas.openxmlformats.org/officeDocument/2006/relationships/image" Target="../media/image37.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0.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1.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2.emf"/><Relationship Id="rId3" Type="http://schemas.openxmlformats.org/officeDocument/2006/relationships/image" Target="../media/image43.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4.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5.emf"/></Relationships>
</file>

<file path=ppt/slides/_rels/slide46.xml.rels><?xml version="1.0" encoding="UTF-8" standalone="yes"?>
<Relationships xmlns="http://schemas.openxmlformats.org/package/2006/relationships"><Relationship Id="rId3" Type="http://schemas.openxmlformats.org/officeDocument/2006/relationships/image" Target="../media/image47.emf"/><Relationship Id="rId4" Type="http://schemas.openxmlformats.org/officeDocument/2006/relationships/image" Target="../media/image48.emf"/><Relationship Id="rId1" Type="http://schemas.openxmlformats.org/officeDocument/2006/relationships/slideLayout" Target="../slideLayouts/slideLayout1.xml"/><Relationship Id="rId2" Type="http://schemas.openxmlformats.org/officeDocument/2006/relationships/image" Target="../media/image46.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9.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0.emf"/><Relationship Id="rId3" Type="http://schemas.openxmlformats.org/officeDocument/2006/relationships/image" Target="../media/image5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2.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3.emf"/></Relationships>
</file>

<file path=ppt/slides/_rels/slide52.xml.rels><?xml version="1.0" encoding="UTF-8" standalone="yes"?>
<Relationships xmlns="http://schemas.openxmlformats.org/package/2006/relationships"><Relationship Id="rId3" Type="http://schemas.openxmlformats.org/officeDocument/2006/relationships/image" Target="../media/image55.emf"/><Relationship Id="rId4" Type="http://schemas.openxmlformats.org/officeDocument/2006/relationships/image" Target="../media/image56.emf"/><Relationship Id="rId1" Type="http://schemas.openxmlformats.org/officeDocument/2006/relationships/slideLayout" Target="../slideLayouts/slideLayout1.xml"/><Relationship Id="rId2" Type="http://schemas.openxmlformats.org/officeDocument/2006/relationships/image" Target="../media/image54.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gradjevinskedozvole.rs/Files/00099/Zakon-o-planiranju-i-izgradnji.pdf" TargetMode="External"/><Relationship Id="rId3" Type="http://schemas.openxmlformats.org/officeDocument/2006/relationships/hyperlink" Target="http://gradjevinskedozvole.rs/Files/00043/Pravilnik-o-klasifikaciji-objekata.pdf"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7.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8.emf"/><Relationship Id="rId3" Type="http://schemas.openxmlformats.org/officeDocument/2006/relationships/image" Target="../media/image59.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0.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1.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63.emf"/><Relationship Id="rId4" Type="http://schemas.openxmlformats.org/officeDocument/2006/relationships/image" Target="../media/image64.emf"/><Relationship Id="rId1" Type="http://schemas.openxmlformats.org/officeDocument/2006/relationships/slideLayout" Target="../slideLayouts/slideLayout1.xml"/><Relationship Id="rId2" Type="http://schemas.openxmlformats.org/officeDocument/2006/relationships/image" Target="../media/image62.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6.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848396" y="404664"/>
            <a:ext cx="6552728" cy="738664"/>
          </a:xfrm>
          <a:prstGeom prst="rect">
            <a:avLst/>
          </a:prstGeom>
          <a:noFill/>
        </p:spPr>
        <p:txBody>
          <a:bodyPr wrap="square" lIns="0" tIns="0" rIns="0" bIns="0" rtlCol="0" anchor="t">
            <a:spAutoFit/>
          </a:bodyPr>
          <a:lstStyle/>
          <a:p>
            <a:r>
              <a:rPr lang="en-US" sz="2400" b="1" dirty="0" smtClean="0">
                <a:solidFill>
                  <a:schemeClr val="bg1">
                    <a:lumMod val="85000"/>
                  </a:schemeClr>
                </a:solidFill>
                <a:latin typeface="Arial"/>
                <a:cs typeface="Arial"/>
              </a:rPr>
              <a:t>Format </a:t>
            </a:r>
            <a:r>
              <a:rPr lang="en-US" sz="2400" b="1" dirty="0" err="1">
                <a:solidFill>
                  <a:schemeClr val="bg1">
                    <a:lumMod val="85000"/>
                  </a:schemeClr>
                </a:solidFill>
                <a:latin typeface="Arial"/>
                <a:cs typeface="Arial"/>
              </a:rPr>
              <a:t>i</a:t>
            </a:r>
            <a:r>
              <a:rPr lang="en-US" sz="2400" b="1" dirty="0">
                <a:solidFill>
                  <a:schemeClr val="bg1">
                    <a:lumMod val="85000"/>
                  </a:schemeClr>
                </a:solidFill>
                <a:latin typeface="Arial"/>
                <a:cs typeface="Arial"/>
              </a:rPr>
              <a:t> </a:t>
            </a:r>
            <a:r>
              <a:rPr lang="en-US" sz="2400" b="1" dirty="0" err="1">
                <a:solidFill>
                  <a:schemeClr val="bg1">
                    <a:lumMod val="85000"/>
                  </a:schemeClr>
                </a:solidFill>
                <a:latin typeface="Arial"/>
                <a:cs typeface="Arial"/>
              </a:rPr>
              <a:t>sadržina</a:t>
            </a:r>
            <a:r>
              <a:rPr lang="en-US" sz="2400" b="1" dirty="0">
                <a:solidFill>
                  <a:schemeClr val="bg1">
                    <a:lumMod val="85000"/>
                  </a:schemeClr>
                </a:solidFill>
                <a:latin typeface="Arial"/>
                <a:cs typeface="Arial"/>
              </a:rPr>
              <a:t> </a:t>
            </a:r>
            <a:r>
              <a:rPr lang="en-US" sz="2400" b="1" dirty="0" err="1">
                <a:solidFill>
                  <a:schemeClr val="bg1">
                    <a:lumMod val="85000"/>
                  </a:schemeClr>
                </a:solidFill>
                <a:latin typeface="Arial"/>
                <a:cs typeface="Arial"/>
              </a:rPr>
              <a:t>tehničke</a:t>
            </a:r>
            <a:r>
              <a:rPr lang="en-US" sz="2400" b="1" dirty="0">
                <a:solidFill>
                  <a:schemeClr val="bg1">
                    <a:lumMod val="85000"/>
                  </a:schemeClr>
                </a:solidFill>
                <a:latin typeface="Arial"/>
                <a:cs typeface="Arial"/>
              </a:rPr>
              <a:t> </a:t>
            </a:r>
            <a:r>
              <a:rPr lang="en-US" sz="2400" b="1" dirty="0" err="1">
                <a:solidFill>
                  <a:schemeClr val="bg1">
                    <a:lumMod val="85000"/>
                  </a:schemeClr>
                </a:solidFill>
                <a:latin typeface="Arial"/>
                <a:cs typeface="Arial"/>
              </a:rPr>
              <a:t>dokumentacije</a:t>
            </a:r>
            <a:r>
              <a:rPr lang="en-US" sz="2400" b="1" dirty="0">
                <a:solidFill>
                  <a:schemeClr val="bg1">
                    <a:lumMod val="85000"/>
                  </a:schemeClr>
                </a:solidFill>
                <a:latin typeface="Arial"/>
                <a:cs typeface="Arial"/>
              </a:rPr>
              <a:t> </a:t>
            </a:r>
            <a:r>
              <a:rPr lang="en-US" sz="2400" b="1" dirty="0" err="1">
                <a:solidFill>
                  <a:schemeClr val="bg1">
                    <a:lumMod val="85000"/>
                  </a:schemeClr>
                </a:solidFill>
                <a:latin typeface="Arial"/>
                <a:cs typeface="Arial"/>
              </a:rPr>
              <a:t>koja</a:t>
            </a:r>
            <a:r>
              <a:rPr lang="en-US" sz="2400" b="1" dirty="0">
                <a:solidFill>
                  <a:schemeClr val="bg1">
                    <a:lumMod val="85000"/>
                  </a:schemeClr>
                </a:solidFill>
                <a:latin typeface="Arial"/>
                <a:cs typeface="Arial"/>
              </a:rPr>
              <a:t> se </a:t>
            </a:r>
            <a:r>
              <a:rPr lang="en-US" sz="2400" b="1" dirty="0" err="1">
                <a:solidFill>
                  <a:schemeClr val="bg1">
                    <a:lumMod val="85000"/>
                  </a:schemeClr>
                </a:solidFill>
                <a:latin typeface="Arial"/>
                <a:cs typeface="Arial"/>
              </a:rPr>
              <a:t>dostavlja</a:t>
            </a:r>
            <a:r>
              <a:rPr lang="en-US" sz="2400" b="1" dirty="0">
                <a:solidFill>
                  <a:schemeClr val="bg1">
                    <a:lumMod val="85000"/>
                  </a:schemeClr>
                </a:solidFill>
                <a:latin typeface="Arial"/>
                <a:cs typeface="Arial"/>
              </a:rPr>
              <a:t> u </a:t>
            </a:r>
            <a:r>
              <a:rPr lang="en-US" sz="2400" b="1" dirty="0" err="1">
                <a:solidFill>
                  <a:schemeClr val="bg1">
                    <a:lumMod val="85000"/>
                  </a:schemeClr>
                </a:solidFill>
                <a:latin typeface="Arial"/>
                <a:cs typeface="Arial"/>
              </a:rPr>
              <a:t>objedinjenoj</a:t>
            </a:r>
            <a:r>
              <a:rPr lang="en-US" sz="2400" b="1" dirty="0">
                <a:solidFill>
                  <a:schemeClr val="bg1">
                    <a:lumMod val="85000"/>
                  </a:schemeClr>
                </a:solidFill>
                <a:latin typeface="Arial"/>
                <a:cs typeface="Arial"/>
              </a:rPr>
              <a:t> </a:t>
            </a:r>
            <a:r>
              <a:rPr lang="en-US" sz="2400" b="1" dirty="0" err="1" smtClean="0">
                <a:solidFill>
                  <a:schemeClr val="bg1">
                    <a:lumMod val="85000"/>
                  </a:schemeClr>
                </a:solidFill>
                <a:latin typeface="Arial"/>
                <a:cs typeface="Arial"/>
              </a:rPr>
              <a:t>proceduri</a:t>
            </a:r>
            <a:endParaRPr lang="en-US" sz="2400" b="1" dirty="0">
              <a:solidFill>
                <a:schemeClr val="bg1">
                  <a:lumMod val="85000"/>
                </a:schemeClr>
              </a:solidFill>
              <a:latin typeface="Arial"/>
              <a:cs typeface="Aria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6828" y="836712"/>
            <a:ext cx="8065794" cy="6858000"/>
          </a:xfrm>
          <a:prstGeom prst="rect">
            <a:avLst/>
          </a:prstGeom>
        </p:spPr>
      </p:pic>
      <p:pic>
        <p:nvPicPr>
          <p:cNvPr id="6" name="Picture 5" descr="header 1-06.png"/>
          <p:cNvPicPr>
            <a:picLocks noChangeAspect="1"/>
          </p:cNvPicPr>
          <p:nvPr/>
        </p:nvPicPr>
        <p:blipFill rotWithShape="1">
          <a:blip r:embed="rId3" cstate="print">
            <a:extLst>
              <a:ext uri="{28A0092B-C50C-407E-A947-70E740481C1C}">
                <a14:useLocalDpi xmlns:a14="http://schemas.microsoft.com/office/drawing/2010/main" val="0"/>
              </a:ext>
            </a:extLst>
          </a:blip>
          <a:srcRect t="26275" r="92304" b="17011"/>
          <a:stretch/>
        </p:blipFill>
        <p:spPr>
          <a:xfrm>
            <a:off x="-36512" y="332656"/>
            <a:ext cx="1668338" cy="1008112"/>
          </a:xfrm>
          <a:prstGeom prst="rect">
            <a:avLst/>
          </a:prstGeom>
        </p:spPr>
      </p:pic>
    </p:spTree>
    <p:extLst>
      <p:ext uri="{BB962C8B-B14F-4D97-AF65-F5344CB8AC3E}">
        <p14:creationId xmlns:p14="http://schemas.microsoft.com/office/powerpoint/2010/main" val="376208882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73138" y="1196753"/>
            <a:ext cx="7271270" cy="504056"/>
          </a:xfrm>
        </p:spPr>
        <p:txBody>
          <a:bodyPr>
            <a:normAutofit/>
          </a:bodyPr>
          <a:lstStyle/>
          <a:p>
            <a:r>
              <a:rPr lang="uz-Cyrl-UZ" sz="1700" dirty="0"/>
              <a:t>Ko i na koji način određuje glavnog projektanta?</a:t>
            </a:r>
            <a:endParaRPr lang="en-US" sz="1700" dirty="0"/>
          </a:p>
        </p:txBody>
      </p:sp>
      <p:sp>
        <p:nvSpPr>
          <p:cNvPr id="8" name="Title 1"/>
          <p:cNvSpPr>
            <a:spLocks noGrp="1"/>
          </p:cNvSpPr>
          <p:nvPr>
            <p:ph type="title"/>
          </p:nvPr>
        </p:nvSpPr>
        <p:spPr>
          <a:xfrm>
            <a:off x="971600" y="260648"/>
            <a:ext cx="7992888" cy="504056"/>
          </a:xfrm>
        </p:spPr>
        <p:txBody>
          <a:bodyPr/>
          <a:lstStyle/>
          <a:p>
            <a:r>
              <a:rPr lang="uz-Cyrl-UZ" b="1" dirty="0"/>
              <a:t>TEHNIČKA DOKUMENTACIJA</a:t>
            </a:r>
            <a:endParaRPr lang="en-US" b="1" dirty="0"/>
          </a:p>
        </p:txBody>
      </p:sp>
      <p:pic>
        <p:nvPicPr>
          <p:cNvPr id="2" name="Picture 1"/>
          <p:cNvPicPr>
            <a:picLocks noChangeAspect="1"/>
          </p:cNvPicPr>
          <p:nvPr/>
        </p:nvPicPr>
        <p:blipFill>
          <a:blip r:embed="rId2"/>
          <a:stretch>
            <a:fillRect/>
          </a:stretch>
        </p:blipFill>
        <p:spPr>
          <a:xfrm>
            <a:off x="559868" y="2060848"/>
            <a:ext cx="8307714" cy="2376264"/>
          </a:xfrm>
          <a:prstGeom prst="rect">
            <a:avLst/>
          </a:prstGeom>
        </p:spPr>
      </p:pic>
    </p:spTree>
    <p:extLst>
      <p:ext uri="{BB962C8B-B14F-4D97-AF65-F5344CB8AC3E}">
        <p14:creationId xmlns:p14="http://schemas.microsoft.com/office/powerpoint/2010/main" val="370338299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683568" y="144017"/>
            <a:ext cx="7632848" cy="6597351"/>
            <a:chOff x="0" y="0"/>
            <a:chExt cx="5760720" cy="4813935"/>
          </a:xfrm>
        </p:grpSpPr>
        <p:sp>
          <p:nvSpPr>
            <p:cNvPr id="22" name="Oval 21"/>
            <p:cNvSpPr/>
            <p:nvPr/>
          </p:nvSpPr>
          <p:spPr>
            <a:xfrm>
              <a:off x="0" y="676910"/>
              <a:ext cx="1371600" cy="513715"/>
            </a:xfrm>
            <a:prstGeom prst="ellipse">
              <a:avLst/>
            </a:prstGeom>
            <a:solidFill>
              <a:srgbClr val="21596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a:extLst>
              <a:ext uri="{FAA26D3D-D897-4be2-8F04-BA451C77F1D7}">
                <ma14:placeholderFlag xmlns:ma14="http://schemas.microsoft.com/office/mac/drawingml/2011/main"/>
              </a:ext>
            </a:ex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400" b="1">
                  <a:solidFill>
                    <a:srgbClr val="FFFFFF"/>
                  </a:solidFill>
                  <a:effectLst/>
                  <a:latin typeface="Cambria"/>
                  <a:ea typeface="Calibri"/>
                  <a:cs typeface="Times New Roman"/>
                </a:rPr>
                <a:t>  GP</a:t>
              </a:r>
              <a:endParaRPr lang="en-US" sz="1100">
                <a:effectLst/>
                <a:latin typeface="Calibri"/>
                <a:ea typeface="Calibri"/>
                <a:cs typeface="Times New Roman"/>
              </a:endParaRPr>
            </a:p>
          </p:txBody>
        </p:sp>
        <p:sp>
          <p:nvSpPr>
            <p:cNvPr id="23" name="Rectangle 22"/>
            <p:cNvSpPr/>
            <p:nvPr/>
          </p:nvSpPr>
          <p:spPr>
            <a:xfrm>
              <a:off x="1485900" y="709930"/>
              <a:ext cx="4274820" cy="498475"/>
            </a:xfrm>
            <a:prstGeom prst="rect">
              <a:avLst/>
            </a:prstGeom>
            <a:solidFill>
              <a:srgbClr val="215968"/>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a:extLst>
              <a:ext uri="{FAA26D3D-D897-4be2-8F04-BA451C77F1D7}">
                <ma14:placeholderFlag xmlns:ma14="http://schemas.microsoft.com/office/mac/drawingml/2011/main"/>
              </a:ext>
            </a:ex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spcAft>
                  <a:spcPts val="0"/>
                </a:spcAft>
                <a:buFont typeface="Wingdings"/>
                <a:buChar char=""/>
              </a:pPr>
              <a:r>
                <a:rPr lang="uz-Cyrl-UZ" sz="1200" b="1">
                  <a:solidFill>
                    <a:srgbClr val="FFFFFF"/>
                  </a:solidFill>
                  <a:effectLst/>
                  <a:latin typeface="Cambria"/>
                  <a:ea typeface="Calibri"/>
                  <a:cs typeface="Times New Roman"/>
                </a:rPr>
                <a:t>za potrebe izrade prethodne studije opravdanosti (član. 113. ZPI) - podleže reviziji (stručnoj kontroli) projekta (član 131. ZPI)</a:t>
              </a:r>
              <a:endParaRPr lang="en-US" sz="1200">
                <a:effectLst/>
                <a:latin typeface="Calibri"/>
                <a:ea typeface="Calibri"/>
                <a:cs typeface="Times New Roman"/>
              </a:endParaRPr>
            </a:p>
          </p:txBody>
        </p:sp>
        <p:sp>
          <p:nvSpPr>
            <p:cNvPr id="24" name="Oval 23"/>
            <p:cNvSpPr/>
            <p:nvPr/>
          </p:nvSpPr>
          <p:spPr>
            <a:xfrm>
              <a:off x="0" y="1461135"/>
              <a:ext cx="1371600" cy="513715"/>
            </a:xfrm>
            <a:prstGeom prst="ellipse">
              <a:avLst/>
            </a:prstGeom>
            <a:solidFill>
              <a:srgbClr val="21596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a:extLst>
              <a:ext uri="{FAA26D3D-D897-4be2-8F04-BA451C77F1D7}">
                <ma14:placeholderFlag xmlns:ma14="http://schemas.microsoft.com/office/mac/drawingml/2011/main"/>
              </a:ext>
            </a:ex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400" b="1">
                  <a:solidFill>
                    <a:srgbClr val="FFFFFF"/>
                  </a:solidFill>
                  <a:effectLst/>
                  <a:latin typeface="Cambria"/>
                  <a:ea typeface="Calibri"/>
                  <a:cs typeface="Times New Roman"/>
                </a:rPr>
                <a:t>  IDR</a:t>
              </a:r>
              <a:endParaRPr lang="en-US" sz="1100">
                <a:effectLst/>
                <a:latin typeface="Calibri"/>
                <a:ea typeface="Calibri"/>
                <a:cs typeface="Times New Roman"/>
              </a:endParaRPr>
            </a:p>
          </p:txBody>
        </p:sp>
        <p:sp>
          <p:nvSpPr>
            <p:cNvPr id="25" name="Rectangle 24"/>
            <p:cNvSpPr/>
            <p:nvPr/>
          </p:nvSpPr>
          <p:spPr>
            <a:xfrm>
              <a:off x="1485900" y="1442720"/>
              <a:ext cx="4274820" cy="589915"/>
            </a:xfrm>
            <a:prstGeom prst="rect">
              <a:avLst/>
            </a:prstGeom>
            <a:solidFill>
              <a:srgbClr val="215968"/>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a:extLst>
              <a:ext uri="{FAA26D3D-D897-4be2-8F04-BA451C77F1D7}">
                <ma14:placeholderFlag xmlns:ma14="http://schemas.microsoft.com/office/mac/drawingml/2011/main"/>
              </a:ext>
            </a:ex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spcAft>
                  <a:spcPts val="0"/>
                </a:spcAft>
                <a:buFont typeface="Wingdings"/>
                <a:buChar char=""/>
              </a:pPr>
              <a:r>
                <a:rPr lang="uz-Cyrl-UZ" sz="1200" b="1">
                  <a:solidFill>
                    <a:srgbClr val="FFFFFF"/>
                  </a:solidFill>
                  <a:effectLst/>
                  <a:latin typeface="Cambria"/>
                  <a:ea typeface="Calibri"/>
                  <a:cs typeface="Times New Roman"/>
                </a:rPr>
                <a:t>za potrebe pribavljanja lokacijskih uslova (član 53a. ZPI)</a:t>
              </a:r>
              <a:endParaRPr lang="en-US" sz="1200">
                <a:effectLst/>
                <a:latin typeface="Calibri"/>
                <a:ea typeface="Calibri"/>
                <a:cs typeface="Times New Roman"/>
              </a:endParaRPr>
            </a:p>
            <a:p>
              <a:pPr marL="342900" lvl="0" indent="-342900">
                <a:spcAft>
                  <a:spcPts val="0"/>
                </a:spcAft>
                <a:buFont typeface="Wingdings"/>
                <a:buChar char=""/>
              </a:pPr>
              <a:r>
                <a:rPr lang="uz-Cyrl-UZ" sz="1200" b="1">
                  <a:solidFill>
                    <a:srgbClr val="FFFFFF"/>
                  </a:solidFill>
                  <a:effectLst/>
                  <a:latin typeface="Cambria"/>
                  <a:ea typeface="Calibri"/>
                  <a:cs typeface="Times New Roman"/>
                </a:rPr>
                <a:t>kao deo urbanističkog projekta za potrebe urbanističko-arhitektonske razrade lokacije (član 117a. ZPI)</a:t>
              </a:r>
              <a:endParaRPr lang="en-US" sz="1200">
                <a:effectLst/>
                <a:latin typeface="Calibri"/>
                <a:ea typeface="Calibri"/>
                <a:cs typeface="Times New Roman"/>
              </a:endParaRPr>
            </a:p>
          </p:txBody>
        </p:sp>
        <p:sp>
          <p:nvSpPr>
            <p:cNvPr id="26" name="Oval 25"/>
            <p:cNvSpPr/>
            <p:nvPr/>
          </p:nvSpPr>
          <p:spPr>
            <a:xfrm>
              <a:off x="0" y="2300605"/>
              <a:ext cx="1371600" cy="513715"/>
            </a:xfrm>
            <a:prstGeom prst="ellipse">
              <a:avLst/>
            </a:prstGeom>
            <a:solidFill>
              <a:srgbClr val="21596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a:extLst>
              <a:ext uri="{FAA26D3D-D897-4be2-8F04-BA451C77F1D7}">
                <ma14:placeholderFlag xmlns:ma14="http://schemas.microsoft.com/office/mac/drawingml/2011/main"/>
              </a:ext>
            </a:ex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400" b="1">
                  <a:solidFill>
                    <a:srgbClr val="FFFFFF"/>
                  </a:solidFill>
                  <a:effectLst/>
                  <a:latin typeface="Cambria"/>
                  <a:ea typeface="Calibri"/>
                  <a:cs typeface="Times New Roman"/>
                </a:rPr>
                <a:t>  IDP</a:t>
              </a:r>
              <a:endParaRPr lang="en-US" sz="1100">
                <a:effectLst/>
                <a:latin typeface="Calibri"/>
                <a:ea typeface="Calibri"/>
                <a:cs typeface="Times New Roman"/>
              </a:endParaRPr>
            </a:p>
          </p:txBody>
        </p:sp>
        <p:sp>
          <p:nvSpPr>
            <p:cNvPr id="27" name="Rectangle 26"/>
            <p:cNvSpPr/>
            <p:nvPr/>
          </p:nvSpPr>
          <p:spPr>
            <a:xfrm>
              <a:off x="1485900" y="2242820"/>
              <a:ext cx="4274820" cy="685800"/>
            </a:xfrm>
            <a:prstGeom prst="rect">
              <a:avLst/>
            </a:prstGeom>
            <a:solidFill>
              <a:srgbClr val="215968"/>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a:extLst>
              <a:ext uri="{FAA26D3D-D897-4be2-8F04-BA451C77F1D7}">
                <ma14:placeholderFlag xmlns:ma14="http://schemas.microsoft.com/office/mac/drawingml/2011/main"/>
              </a:ext>
            </a:ex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spcAft>
                  <a:spcPts val="0"/>
                </a:spcAft>
                <a:buFont typeface="Wingdings"/>
                <a:buChar char=""/>
              </a:pPr>
              <a:r>
                <a:rPr lang="uz-Cyrl-UZ" sz="1200" b="1">
                  <a:solidFill>
                    <a:srgbClr val="FFFFFF"/>
                  </a:solidFill>
                  <a:effectLst/>
                  <a:latin typeface="Cambria"/>
                  <a:ea typeface="Calibri"/>
                  <a:cs typeface="Times New Roman"/>
                </a:rPr>
                <a:t>za potrebe izrade studije opravdanosti (član 114. ZPI) - podleže reviziji (stručnoj kontroli) projekta (član 131. ZPI)</a:t>
              </a:r>
              <a:endParaRPr lang="en-US" sz="1200">
                <a:effectLst/>
                <a:latin typeface="Calibri"/>
                <a:ea typeface="Calibri"/>
                <a:cs typeface="Times New Roman"/>
              </a:endParaRPr>
            </a:p>
            <a:p>
              <a:pPr marL="342900" lvl="0" indent="-342900">
                <a:spcAft>
                  <a:spcPts val="0"/>
                </a:spcAft>
                <a:buFont typeface="Wingdings"/>
                <a:buChar char=""/>
              </a:pPr>
              <a:r>
                <a:rPr lang="uz-Cyrl-UZ" sz="1200" b="1">
                  <a:solidFill>
                    <a:srgbClr val="FFFFFF"/>
                  </a:solidFill>
                  <a:effectLst/>
                  <a:latin typeface="Cambria"/>
                  <a:ea typeface="Calibri"/>
                  <a:cs typeface="Times New Roman"/>
                </a:rPr>
                <a:t>za potrebe pribavljanja Rešenja o odobrenju za izvođenje radova                   (član 145. ZPI)</a:t>
              </a:r>
              <a:endParaRPr lang="en-US" sz="1200">
                <a:effectLst/>
                <a:latin typeface="Calibri"/>
                <a:ea typeface="Calibri"/>
                <a:cs typeface="Times New Roman"/>
              </a:endParaRPr>
            </a:p>
          </p:txBody>
        </p:sp>
        <p:sp>
          <p:nvSpPr>
            <p:cNvPr id="28" name="Oval 27"/>
            <p:cNvSpPr/>
            <p:nvPr/>
          </p:nvSpPr>
          <p:spPr>
            <a:xfrm>
              <a:off x="0" y="3042920"/>
              <a:ext cx="1371600" cy="513715"/>
            </a:xfrm>
            <a:prstGeom prst="ellipse">
              <a:avLst/>
            </a:prstGeom>
            <a:solidFill>
              <a:srgbClr val="21596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a:extLst>
              <a:ext uri="{FAA26D3D-D897-4be2-8F04-BA451C77F1D7}">
                <ma14:placeholderFlag xmlns:ma14="http://schemas.microsoft.com/office/mac/drawingml/2011/main"/>
              </a:ext>
            </a:ex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400" b="1">
                  <a:solidFill>
                    <a:srgbClr val="FFFFFF"/>
                  </a:solidFill>
                  <a:effectLst/>
                  <a:latin typeface="Cambria"/>
                  <a:ea typeface="Calibri"/>
                  <a:cs typeface="Times New Roman"/>
                </a:rPr>
                <a:t>  PGD</a:t>
              </a:r>
              <a:endParaRPr lang="en-US" sz="1100">
                <a:effectLst/>
                <a:latin typeface="Calibri"/>
                <a:ea typeface="Calibri"/>
                <a:cs typeface="Times New Roman"/>
              </a:endParaRPr>
            </a:p>
          </p:txBody>
        </p:sp>
        <p:sp>
          <p:nvSpPr>
            <p:cNvPr id="29" name="Rectangle 28"/>
            <p:cNvSpPr/>
            <p:nvPr/>
          </p:nvSpPr>
          <p:spPr>
            <a:xfrm>
              <a:off x="1485900" y="3099435"/>
              <a:ext cx="4274820" cy="457200"/>
            </a:xfrm>
            <a:prstGeom prst="rect">
              <a:avLst/>
            </a:prstGeom>
            <a:solidFill>
              <a:srgbClr val="215968"/>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a:extLst>
              <a:ext uri="{FAA26D3D-D897-4be2-8F04-BA451C77F1D7}">
                <ma14:placeholderFlag xmlns:ma14="http://schemas.microsoft.com/office/mac/drawingml/2011/main"/>
              </a:ext>
            </a:ex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spcAft>
                  <a:spcPts val="0"/>
                </a:spcAft>
                <a:buFont typeface="Wingdings"/>
                <a:buChar char=""/>
              </a:pPr>
              <a:r>
                <a:rPr lang="uz-Cyrl-UZ" sz="1200" b="1" dirty="0">
                  <a:solidFill>
                    <a:srgbClr val="FFFFFF"/>
                  </a:solidFill>
                  <a:effectLst/>
                  <a:latin typeface="Cambria"/>
                  <a:ea typeface="Calibri"/>
                  <a:cs typeface="Times New Roman"/>
                </a:rPr>
                <a:t>za potrebe pribavljanja građevinske dozvole (član 118a. ZPI)</a:t>
              </a:r>
              <a:endParaRPr lang="en-US" sz="1200" dirty="0">
                <a:effectLst/>
                <a:latin typeface="Calibri"/>
                <a:ea typeface="Calibri"/>
                <a:cs typeface="Times New Roman"/>
              </a:endParaRPr>
            </a:p>
          </p:txBody>
        </p:sp>
        <p:sp>
          <p:nvSpPr>
            <p:cNvPr id="30" name="Oval 29"/>
            <p:cNvSpPr/>
            <p:nvPr/>
          </p:nvSpPr>
          <p:spPr>
            <a:xfrm>
              <a:off x="0" y="3728720"/>
              <a:ext cx="1371600" cy="513715"/>
            </a:xfrm>
            <a:prstGeom prst="ellipse">
              <a:avLst/>
            </a:prstGeom>
            <a:solidFill>
              <a:srgbClr val="21596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a:extLst>
              <a:ext uri="{FAA26D3D-D897-4be2-8F04-BA451C77F1D7}">
                <ma14:placeholderFlag xmlns:ma14="http://schemas.microsoft.com/office/mac/drawingml/2011/main"/>
              </a:ext>
            </a:ex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400" b="1">
                  <a:solidFill>
                    <a:srgbClr val="FFFFFF"/>
                  </a:solidFill>
                  <a:effectLst/>
                  <a:latin typeface="Cambria"/>
                  <a:ea typeface="Calibri"/>
                  <a:cs typeface="Times New Roman"/>
                </a:rPr>
                <a:t>  PZI</a:t>
              </a:r>
              <a:endParaRPr lang="en-US" sz="1100">
                <a:effectLst/>
                <a:latin typeface="Calibri"/>
                <a:ea typeface="Calibri"/>
                <a:cs typeface="Times New Roman"/>
              </a:endParaRPr>
            </a:p>
          </p:txBody>
        </p:sp>
        <p:sp>
          <p:nvSpPr>
            <p:cNvPr id="31" name="Rectangle 30"/>
            <p:cNvSpPr/>
            <p:nvPr/>
          </p:nvSpPr>
          <p:spPr>
            <a:xfrm>
              <a:off x="1485900" y="3728720"/>
              <a:ext cx="4274820" cy="457200"/>
            </a:xfrm>
            <a:prstGeom prst="rect">
              <a:avLst/>
            </a:prstGeom>
            <a:solidFill>
              <a:srgbClr val="215968"/>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a:extLst>
              <a:ext uri="{FAA26D3D-D897-4be2-8F04-BA451C77F1D7}">
                <ma14:placeholderFlag xmlns:ma14="http://schemas.microsoft.com/office/mac/drawingml/2011/main"/>
              </a:ext>
            </a:ex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spcBef>
                  <a:spcPts val="300"/>
                </a:spcBef>
                <a:spcAft>
                  <a:spcPts val="0"/>
                </a:spcAft>
                <a:buFont typeface="Wingdings"/>
                <a:buChar char=""/>
              </a:pPr>
              <a:r>
                <a:rPr lang="uz-Cyrl-UZ" sz="1200" b="1">
                  <a:solidFill>
                    <a:srgbClr val="FFFFFF"/>
                  </a:solidFill>
                  <a:effectLst/>
                  <a:latin typeface="Cambria"/>
                  <a:ea typeface="Calibri"/>
                  <a:cs typeface="Times New Roman"/>
                </a:rPr>
                <a:t>za potrebe građenja objekta i izvođenja radova</a:t>
              </a:r>
              <a:endParaRPr lang="en-US" sz="1200">
                <a:effectLst/>
                <a:latin typeface="Calibri"/>
                <a:ea typeface="Calibri"/>
                <a:cs typeface="Times New Roman"/>
              </a:endParaRPr>
            </a:p>
          </p:txBody>
        </p:sp>
        <p:sp>
          <p:nvSpPr>
            <p:cNvPr id="32" name="Oval 31"/>
            <p:cNvSpPr/>
            <p:nvPr/>
          </p:nvSpPr>
          <p:spPr>
            <a:xfrm>
              <a:off x="0" y="4300220"/>
              <a:ext cx="1371600" cy="513715"/>
            </a:xfrm>
            <a:prstGeom prst="ellipse">
              <a:avLst/>
            </a:prstGeom>
            <a:solidFill>
              <a:srgbClr val="21596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a:extLst>
              <a:ext uri="{FAA26D3D-D897-4be2-8F04-BA451C77F1D7}">
                <ma14:placeholderFlag xmlns:ma14="http://schemas.microsoft.com/office/mac/drawingml/2011/main"/>
              </a:ext>
            </a:ex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400" b="1">
                  <a:solidFill>
                    <a:srgbClr val="FFFFFF"/>
                  </a:solidFill>
                  <a:effectLst/>
                  <a:latin typeface="Cambria"/>
                  <a:ea typeface="Calibri"/>
                  <a:cs typeface="Times New Roman"/>
                </a:rPr>
                <a:t>  PIO</a:t>
              </a:r>
              <a:endParaRPr lang="en-US" sz="1100">
                <a:effectLst/>
                <a:latin typeface="Calibri"/>
                <a:ea typeface="Calibri"/>
                <a:cs typeface="Times New Roman"/>
              </a:endParaRPr>
            </a:p>
          </p:txBody>
        </p:sp>
        <p:sp>
          <p:nvSpPr>
            <p:cNvPr id="33" name="Rectangle 32"/>
            <p:cNvSpPr/>
            <p:nvPr/>
          </p:nvSpPr>
          <p:spPr>
            <a:xfrm>
              <a:off x="1485900" y="4338955"/>
              <a:ext cx="4274820" cy="467995"/>
            </a:xfrm>
            <a:prstGeom prst="rect">
              <a:avLst/>
            </a:prstGeom>
            <a:solidFill>
              <a:srgbClr val="215968"/>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a:extLst>
              <a:ext uri="{FAA26D3D-D897-4be2-8F04-BA451C77F1D7}">
                <ma14:placeholderFlag xmlns:ma14="http://schemas.microsoft.com/office/mac/drawingml/2011/main"/>
              </a:ext>
            </a:ex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spcBef>
                  <a:spcPts val="300"/>
                </a:spcBef>
                <a:spcAft>
                  <a:spcPts val="0"/>
                </a:spcAft>
                <a:buFont typeface="Wingdings"/>
                <a:buChar char=""/>
              </a:pPr>
              <a:r>
                <a:rPr lang="uz-Cyrl-UZ" sz="1200" b="1">
                  <a:solidFill>
                    <a:srgbClr val="FFFFFF"/>
                  </a:solidFill>
                  <a:effectLst/>
                  <a:latin typeface="Cambria"/>
                  <a:ea typeface="Calibri"/>
                  <a:cs typeface="Times New Roman"/>
                </a:rPr>
                <a:t>za potrebe pribavljanja upotrebne dozvole, korišćenja i održavanja objekta</a:t>
              </a:r>
              <a:endParaRPr lang="en-US" sz="1200">
                <a:effectLst/>
                <a:latin typeface="Calibri"/>
                <a:ea typeface="Calibri"/>
                <a:cs typeface="Times New Roman"/>
              </a:endParaRPr>
            </a:p>
          </p:txBody>
        </p:sp>
        <p:sp>
          <p:nvSpPr>
            <p:cNvPr id="34" name="Rectangle 33"/>
            <p:cNvSpPr/>
            <p:nvPr/>
          </p:nvSpPr>
          <p:spPr>
            <a:xfrm>
              <a:off x="1828800" y="0"/>
              <a:ext cx="2057400" cy="457200"/>
            </a:xfrm>
            <a:prstGeom prst="rect">
              <a:avLst/>
            </a:prstGeom>
            <a:solidFill>
              <a:srgbClr val="632523"/>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uz-Cyrl-UZ" sz="1200" b="1" dirty="0">
                  <a:solidFill>
                    <a:srgbClr val="FFFFFF"/>
                  </a:solidFill>
                  <a:effectLst/>
                  <a:latin typeface="Cambria"/>
                  <a:ea typeface="Calibri"/>
                  <a:cs typeface="Times New Roman"/>
                </a:rPr>
                <a:t>VRSTE TEHNIČKE DOKUMENTACIJE </a:t>
              </a:r>
              <a:endParaRPr lang="en-US" sz="1100" dirty="0">
                <a:effectLst/>
                <a:latin typeface="Calibri"/>
                <a:ea typeface="Calibri"/>
                <a:cs typeface="Times New Roman"/>
              </a:endParaRPr>
            </a:p>
          </p:txBody>
        </p:sp>
      </p:grpSp>
    </p:spTree>
    <p:extLst>
      <p:ext uri="{BB962C8B-B14F-4D97-AF65-F5344CB8AC3E}">
        <p14:creationId xmlns:p14="http://schemas.microsoft.com/office/powerpoint/2010/main" val="37033829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683568" y="1052736"/>
            <a:ext cx="7560840" cy="4896544"/>
            <a:chOff x="0" y="0"/>
            <a:chExt cx="6286500" cy="3894455"/>
          </a:xfrm>
        </p:grpSpPr>
        <p:sp>
          <p:nvSpPr>
            <p:cNvPr id="21" name="Rectangle 20"/>
            <p:cNvSpPr/>
            <p:nvPr/>
          </p:nvSpPr>
          <p:spPr>
            <a:xfrm>
              <a:off x="570865" y="0"/>
              <a:ext cx="3543300" cy="571500"/>
            </a:xfrm>
            <a:prstGeom prst="rect">
              <a:avLst/>
            </a:prstGeom>
            <a:solidFill>
              <a:srgbClr val="C0504D">
                <a:lumMod val="50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uz-Cyrl-UZ" sz="1200" b="1" dirty="0">
                  <a:solidFill>
                    <a:srgbClr val="FFFFFF"/>
                  </a:solidFill>
                  <a:effectLst/>
                  <a:latin typeface="Cambria"/>
                  <a:ea typeface="Calibri"/>
                  <a:cs typeface="Times New Roman"/>
                </a:rPr>
                <a:t>OPŠTA SADRŽINA TEHNIČKE DOKUMENTACIJE </a:t>
              </a:r>
              <a:endParaRPr lang="en-US" sz="1100" dirty="0">
                <a:effectLst/>
                <a:latin typeface="Calibri"/>
                <a:ea typeface="Calibri"/>
                <a:cs typeface="Times New Roman"/>
              </a:endParaRPr>
            </a:p>
          </p:txBody>
        </p:sp>
        <p:sp>
          <p:nvSpPr>
            <p:cNvPr id="22" name="Rectangle 21"/>
            <p:cNvSpPr/>
            <p:nvPr/>
          </p:nvSpPr>
          <p:spPr>
            <a:xfrm>
              <a:off x="114300" y="2179955"/>
              <a:ext cx="6172200" cy="1714500"/>
            </a:xfrm>
            <a:prstGeom prst="rect">
              <a:avLst/>
            </a:prstGeom>
            <a:solidFill>
              <a:srgbClr val="B7DEE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lgn="just">
                <a:spcBef>
                  <a:spcPts val="300"/>
                </a:spcBef>
                <a:spcAft>
                  <a:spcPts val="0"/>
                </a:spcAft>
                <a:buFont typeface="Wingdings"/>
                <a:buChar char=""/>
              </a:pPr>
              <a:r>
                <a:rPr lang="uz-Cyrl-UZ" sz="1200" b="1" dirty="0">
                  <a:solidFill>
                    <a:srgbClr val="215868"/>
                  </a:solidFill>
                  <a:effectLst/>
                  <a:latin typeface="Cambria"/>
                  <a:ea typeface="Calibri"/>
                  <a:cs typeface="Times New Roman"/>
                </a:rPr>
                <a:t>obaveznu sadržinu glavne sveske čini formular koji treba popuniti podacima iz projekata, Prilog 1 PTD</a:t>
              </a:r>
              <a:endParaRPr lang="en-US" sz="1200" dirty="0">
                <a:effectLst/>
                <a:latin typeface="Calibri"/>
                <a:ea typeface="Calibri"/>
                <a:cs typeface="Times New Roman"/>
              </a:endParaRPr>
            </a:p>
            <a:p>
              <a:pPr marL="342900" lvl="0" indent="-342900" algn="just">
                <a:spcBef>
                  <a:spcPts val="300"/>
                </a:spcBef>
                <a:spcAft>
                  <a:spcPts val="0"/>
                </a:spcAft>
                <a:buFont typeface="Wingdings"/>
                <a:buChar char=""/>
              </a:pPr>
              <a:r>
                <a:rPr lang="uz-Cyrl-UZ" sz="1200" b="1" dirty="0">
                  <a:solidFill>
                    <a:srgbClr val="215868"/>
                  </a:solidFill>
                  <a:effectLst/>
                  <a:latin typeface="Cambria"/>
                  <a:ea typeface="Calibri"/>
                  <a:cs typeface="Times New Roman"/>
                </a:rPr>
                <a:t>za različite vrste tehničke dokumentacije, PTD propisuje i druge obavezne priloge glavnoj svesci </a:t>
              </a:r>
              <a:endParaRPr lang="en-US" sz="1200" dirty="0">
                <a:effectLst/>
                <a:latin typeface="Calibri"/>
                <a:ea typeface="Calibri"/>
                <a:cs typeface="Times New Roman"/>
              </a:endParaRPr>
            </a:p>
            <a:p>
              <a:pPr marL="342900" lvl="0" indent="-342900">
                <a:spcBef>
                  <a:spcPts val="300"/>
                </a:spcBef>
                <a:spcAft>
                  <a:spcPts val="0"/>
                </a:spcAft>
                <a:buFont typeface="Wingdings"/>
                <a:buChar char=""/>
              </a:pPr>
              <a:r>
                <a:rPr lang="uz-Cyrl-UZ" sz="1200" b="1" dirty="0">
                  <a:solidFill>
                    <a:srgbClr val="215868"/>
                  </a:solidFill>
                  <a:effectLst/>
                  <a:latin typeface="Cambria"/>
                  <a:ea typeface="Calibri"/>
                  <a:cs typeface="Times New Roman"/>
                </a:rPr>
                <a:t>osim propisane obavezne sadržine, glavnoj svesci se mogu priložiti i drugi podaci i dokumenti koji nisu deo obaveznog sadržaja tehničke dokumentacije (projektni zadatak, kopija lokacijskih uslova, kopija plana, overena katastarsko topografska podloga i dr.)</a:t>
              </a:r>
              <a:endParaRPr lang="en-US" sz="1200" dirty="0">
                <a:effectLst/>
                <a:latin typeface="Calibri"/>
                <a:ea typeface="Calibri"/>
                <a:cs typeface="Times New Roman"/>
              </a:endParaRPr>
            </a:p>
            <a:p>
              <a:pPr marL="342900" lvl="0" indent="-342900">
                <a:spcBef>
                  <a:spcPts val="300"/>
                </a:spcBef>
                <a:spcAft>
                  <a:spcPts val="0"/>
                </a:spcAft>
                <a:buSzPts val="900"/>
                <a:buFont typeface="Wingdings"/>
                <a:buChar char=""/>
              </a:pPr>
              <a:r>
                <a:rPr lang="uz-Cyrl-UZ" sz="1200" b="1" dirty="0">
                  <a:solidFill>
                    <a:srgbClr val="215868"/>
                  </a:solidFill>
                  <a:effectLst/>
                  <a:latin typeface="Cambria"/>
                  <a:ea typeface="Calibri"/>
                  <a:cs typeface="Times New Roman"/>
                </a:rPr>
                <a:t>glavna sveska se u tehničkoj dokumentaciji označava oznakom »0«</a:t>
              </a:r>
              <a:endParaRPr lang="en-US" sz="1200" dirty="0">
                <a:effectLst/>
                <a:latin typeface="Calibri"/>
                <a:ea typeface="Calibri"/>
                <a:cs typeface="Times New Roman"/>
              </a:endParaRPr>
            </a:p>
          </p:txBody>
        </p:sp>
        <p:sp>
          <p:nvSpPr>
            <p:cNvPr id="23" name="Oval 22"/>
            <p:cNvSpPr/>
            <p:nvPr/>
          </p:nvSpPr>
          <p:spPr>
            <a:xfrm>
              <a:off x="0" y="1803400"/>
              <a:ext cx="1431985" cy="513715"/>
            </a:xfrm>
            <a:prstGeom prst="ellipse">
              <a:avLst/>
            </a:prstGeom>
            <a:solidFill>
              <a:srgbClr val="21596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000" b="1">
                  <a:solidFill>
                    <a:srgbClr val="FFFFFF"/>
                  </a:solidFill>
                  <a:effectLst/>
                  <a:latin typeface="Cambria"/>
                  <a:ea typeface="Calibri"/>
                  <a:cs typeface="Times New Roman"/>
                </a:rPr>
                <a:t>GLAVNA SVESKA</a:t>
              </a:r>
              <a:endParaRPr lang="en-US" sz="1100">
                <a:effectLst/>
                <a:latin typeface="Calibri"/>
                <a:ea typeface="Calibri"/>
                <a:cs typeface="Times New Roman"/>
              </a:endParaRPr>
            </a:p>
          </p:txBody>
        </p:sp>
        <p:sp>
          <p:nvSpPr>
            <p:cNvPr id="24" name="Oval 23"/>
            <p:cNvSpPr/>
            <p:nvPr/>
          </p:nvSpPr>
          <p:spPr>
            <a:xfrm>
              <a:off x="685165" y="1128395"/>
              <a:ext cx="1371600" cy="513715"/>
            </a:xfrm>
            <a:prstGeom prst="ellipse">
              <a:avLst/>
            </a:prstGeom>
            <a:solidFill>
              <a:srgbClr val="21596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00" b="1">
                  <a:solidFill>
                    <a:srgbClr val="FFFFFF"/>
                  </a:solidFill>
                  <a:effectLst/>
                  <a:latin typeface="Cambria"/>
                  <a:ea typeface="Calibri"/>
                  <a:cs typeface="Times New Roman"/>
                </a:rPr>
                <a:t>GLAVNA SVESKA</a:t>
              </a:r>
              <a:endParaRPr lang="en-US" sz="1100">
                <a:effectLst/>
                <a:latin typeface="Calibri"/>
                <a:ea typeface="Calibri"/>
                <a:cs typeface="Times New Roman"/>
              </a:endParaRPr>
            </a:p>
          </p:txBody>
        </p:sp>
        <p:sp>
          <p:nvSpPr>
            <p:cNvPr id="25" name="Oval 24"/>
            <p:cNvSpPr/>
            <p:nvPr/>
          </p:nvSpPr>
          <p:spPr>
            <a:xfrm>
              <a:off x="2628265" y="1128395"/>
              <a:ext cx="1371600" cy="513715"/>
            </a:xfrm>
            <a:prstGeom prst="ellipse">
              <a:avLst/>
            </a:prstGeom>
            <a:solidFill>
              <a:srgbClr val="21596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000" b="1">
                  <a:solidFill>
                    <a:srgbClr val="FFFFFF"/>
                  </a:solidFill>
                  <a:effectLst/>
                  <a:latin typeface="Cambria"/>
                  <a:ea typeface="Calibri"/>
                  <a:cs typeface="Times New Roman"/>
                </a:rPr>
                <a:t>PROJEKTI</a:t>
              </a:r>
              <a:endParaRPr lang="en-US" sz="1100">
                <a:effectLst/>
                <a:latin typeface="Calibri"/>
                <a:ea typeface="Calibri"/>
                <a:cs typeface="Times New Roman"/>
              </a:endParaRPr>
            </a:p>
          </p:txBody>
        </p:sp>
        <p:sp>
          <p:nvSpPr>
            <p:cNvPr id="26" name="Oval 25"/>
            <p:cNvSpPr/>
            <p:nvPr/>
          </p:nvSpPr>
          <p:spPr>
            <a:xfrm>
              <a:off x="4571365" y="1085850"/>
              <a:ext cx="1371600" cy="636295"/>
            </a:xfrm>
            <a:prstGeom prst="ellipse">
              <a:avLst/>
            </a:prstGeom>
            <a:solidFill>
              <a:srgbClr val="21596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000" b="1">
                  <a:solidFill>
                    <a:srgbClr val="FFFFFF"/>
                  </a:solidFill>
                  <a:effectLst/>
                  <a:latin typeface="Cambria"/>
                  <a:ea typeface="Calibri"/>
                  <a:cs typeface="Times New Roman"/>
                </a:rPr>
                <a:t>ELABORATI I STUDIJE</a:t>
              </a:r>
              <a:endParaRPr lang="en-US" sz="1100">
                <a:effectLst/>
                <a:latin typeface="Calibri"/>
                <a:ea typeface="Calibri"/>
                <a:cs typeface="Times New Roman"/>
              </a:endParaRPr>
            </a:p>
          </p:txBody>
        </p:sp>
        <p:cxnSp>
          <p:nvCxnSpPr>
            <p:cNvPr id="27" name="Straight Connector 26"/>
            <p:cNvCxnSpPr/>
            <p:nvPr/>
          </p:nvCxnSpPr>
          <p:spPr>
            <a:xfrm>
              <a:off x="2285365" y="571500"/>
              <a:ext cx="0" cy="228600"/>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28" name="Straight Connector 27"/>
            <p:cNvCxnSpPr/>
            <p:nvPr/>
          </p:nvCxnSpPr>
          <p:spPr>
            <a:xfrm>
              <a:off x="1370965" y="799465"/>
              <a:ext cx="0" cy="328498"/>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29" name="Straight Connector 28"/>
            <p:cNvCxnSpPr/>
            <p:nvPr/>
          </p:nvCxnSpPr>
          <p:spPr>
            <a:xfrm>
              <a:off x="1368425" y="803275"/>
              <a:ext cx="1943100" cy="0"/>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30" name="Straight Connector 29"/>
            <p:cNvCxnSpPr/>
            <p:nvPr/>
          </p:nvCxnSpPr>
          <p:spPr>
            <a:xfrm>
              <a:off x="3314065" y="796925"/>
              <a:ext cx="0" cy="328295"/>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sp>
          <p:nvSpPr>
            <p:cNvPr id="31" name="Striped Right Arrow 30"/>
            <p:cNvSpPr/>
            <p:nvPr/>
          </p:nvSpPr>
          <p:spPr>
            <a:xfrm rot="10800000">
              <a:off x="4111625" y="1263015"/>
              <a:ext cx="342900" cy="228600"/>
            </a:xfrm>
            <a:prstGeom prst="stripedRightArrow">
              <a:avLst/>
            </a:prstGeom>
            <a:solidFill>
              <a:srgbClr val="4BACC6">
                <a:lumMod val="40000"/>
                <a:lumOff val="60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370338299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71600" y="692696"/>
            <a:ext cx="7488831" cy="6048672"/>
            <a:chOff x="0" y="0"/>
            <a:chExt cx="6374967" cy="5278345"/>
          </a:xfrm>
        </p:grpSpPr>
        <p:sp>
          <p:nvSpPr>
            <p:cNvPr id="9" name="Rectangle 8"/>
            <p:cNvSpPr/>
            <p:nvPr/>
          </p:nvSpPr>
          <p:spPr>
            <a:xfrm>
              <a:off x="956945" y="3314700"/>
              <a:ext cx="5372100" cy="228600"/>
            </a:xfrm>
            <a:prstGeom prst="rect">
              <a:avLst/>
            </a:prstGeom>
            <a:solidFill>
              <a:srgbClr val="B7DEE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600"/>
                </a:spcAft>
              </a:pPr>
              <a:r>
                <a:rPr lang="uz-Cyrl-UZ" sz="1000" b="1">
                  <a:solidFill>
                    <a:srgbClr val="215868"/>
                  </a:solidFill>
                  <a:effectLst/>
                  <a:latin typeface="Cambria"/>
                  <a:ea typeface="Calibri"/>
                  <a:cs typeface="Times New Roman"/>
                </a:rPr>
                <a:t>10- PRIPREMNI RADOVI</a:t>
              </a:r>
              <a:endParaRPr lang="en-US" sz="1100">
                <a:effectLst/>
                <a:latin typeface="Calibri"/>
                <a:ea typeface="Calibri"/>
                <a:cs typeface="Times New Roman"/>
              </a:endParaRPr>
            </a:p>
          </p:txBody>
        </p:sp>
        <p:sp>
          <p:nvSpPr>
            <p:cNvPr id="10" name="Rectangle 9"/>
            <p:cNvSpPr/>
            <p:nvPr/>
          </p:nvSpPr>
          <p:spPr>
            <a:xfrm>
              <a:off x="956945" y="3086100"/>
              <a:ext cx="5372100" cy="228600"/>
            </a:xfrm>
            <a:prstGeom prst="rect">
              <a:avLst/>
            </a:prstGeom>
            <a:solidFill>
              <a:srgbClr val="B7DEE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600"/>
                </a:spcAft>
              </a:pPr>
              <a:r>
                <a:rPr lang="uz-Cyrl-UZ" sz="1000" b="1">
                  <a:solidFill>
                    <a:srgbClr val="215868"/>
                  </a:solidFill>
                  <a:effectLst/>
                  <a:latin typeface="Cambria"/>
                  <a:ea typeface="Calibri"/>
                  <a:cs typeface="Times New Roman"/>
                </a:rPr>
                <a:t>9- SPOLJNO UREĐENJE, PEJZAŽNA ARHITEKURA I HORTIKULTURA</a:t>
              </a:r>
              <a:endParaRPr lang="en-US" sz="1100">
                <a:effectLst/>
                <a:latin typeface="Calibri"/>
                <a:ea typeface="Calibri"/>
                <a:cs typeface="Times New Roman"/>
              </a:endParaRPr>
            </a:p>
          </p:txBody>
        </p:sp>
        <p:sp>
          <p:nvSpPr>
            <p:cNvPr id="11" name="Rectangle 10"/>
            <p:cNvSpPr/>
            <p:nvPr/>
          </p:nvSpPr>
          <p:spPr>
            <a:xfrm>
              <a:off x="956945" y="2857500"/>
              <a:ext cx="5372100" cy="228600"/>
            </a:xfrm>
            <a:prstGeom prst="rect">
              <a:avLst/>
            </a:prstGeom>
            <a:solidFill>
              <a:srgbClr val="B7DEE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600"/>
                </a:spcAft>
              </a:pPr>
              <a:r>
                <a:rPr lang="uz-Cyrl-UZ" sz="1000" b="1">
                  <a:solidFill>
                    <a:srgbClr val="215868"/>
                  </a:solidFill>
                  <a:effectLst/>
                  <a:latin typeface="Cambria"/>
                  <a:ea typeface="Calibri"/>
                  <a:cs typeface="Times New Roman"/>
                </a:rPr>
                <a:t>8- SOBRAĆAJSAOBRAĆAJ I SAOBRAĆAJNA SIGNALIZACIJA</a:t>
              </a:r>
              <a:endParaRPr lang="en-US" sz="1100">
                <a:effectLst/>
                <a:latin typeface="Calibri"/>
                <a:ea typeface="Calibri"/>
                <a:cs typeface="Times New Roman"/>
              </a:endParaRPr>
            </a:p>
          </p:txBody>
        </p:sp>
        <p:sp>
          <p:nvSpPr>
            <p:cNvPr id="12" name="Rectangle 11"/>
            <p:cNvSpPr/>
            <p:nvPr/>
          </p:nvSpPr>
          <p:spPr>
            <a:xfrm>
              <a:off x="956945" y="2649220"/>
              <a:ext cx="5372100" cy="228600"/>
            </a:xfrm>
            <a:prstGeom prst="rect">
              <a:avLst/>
            </a:prstGeom>
            <a:solidFill>
              <a:srgbClr val="B7DEE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600"/>
                </a:spcAft>
              </a:pPr>
              <a:r>
                <a:rPr lang="uz-Cyrl-UZ" sz="1000" b="1">
                  <a:solidFill>
                    <a:srgbClr val="215868"/>
                  </a:solidFill>
                  <a:effectLst/>
                  <a:latin typeface="Cambria"/>
                  <a:ea typeface="Calibri"/>
                  <a:cs typeface="Times New Roman"/>
                </a:rPr>
                <a:t>7- TEHNOLOGIJA</a:t>
              </a:r>
              <a:endParaRPr lang="en-US" sz="1100">
                <a:effectLst/>
                <a:latin typeface="Calibri"/>
                <a:ea typeface="Calibri"/>
                <a:cs typeface="Times New Roman"/>
              </a:endParaRPr>
            </a:p>
          </p:txBody>
        </p:sp>
        <p:sp>
          <p:nvSpPr>
            <p:cNvPr id="13" name="Rectangle 12"/>
            <p:cNvSpPr/>
            <p:nvPr/>
          </p:nvSpPr>
          <p:spPr>
            <a:xfrm>
              <a:off x="956945" y="2456180"/>
              <a:ext cx="5372100" cy="228600"/>
            </a:xfrm>
            <a:prstGeom prst="rect">
              <a:avLst/>
            </a:prstGeom>
            <a:solidFill>
              <a:srgbClr val="B7DEE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600"/>
                </a:spcAft>
              </a:pPr>
              <a:r>
                <a:rPr lang="uz-Cyrl-UZ" sz="1000" b="1">
                  <a:solidFill>
                    <a:srgbClr val="215868"/>
                  </a:solidFill>
                  <a:effectLst/>
                  <a:latin typeface="Cambria"/>
                  <a:ea typeface="Calibri"/>
                  <a:cs typeface="Times New Roman"/>
                </a:rPr>
                <a:t>6- MAŠINSKE INSTALACIJE</a:t>
              </a:r>
              <a:endParaRPr lang="en-US" sz="1100">
                <a:effectLst/>
                <a:latin typeface="Calibri"/>
                <a:ea typeface="Calibri"/>
                <a:cs typeface="Times New Roman"/>
              </a:endParaRPr>
            </a:p>
          </p:txBody>
        </p:sp>
        <p:sp>
          <p:nvSpPr>
            <p:cNvPr id="14" name="Rectangle 13"/>
            <p:cNvSpPr/>
            <p:nvPr/>
          </p:nvSpPr>
          <p:spPr>
            <a:xfrm>
              <a:off x="157480" y="456565"/>
              <a:ext cx="6172200" cy="836874"/>
            </a:xfrm>
            <a:prstGeom prst="rect">
              <a:avLst/>
            </a:prstGeom>
            <a:solidFill>
              <a:srgbClr val="B7DEE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spcAft>
                  <a:spcPts val="0"/>
                </a:spcAft>
                <a:buFont typeface="Wingdings"/>
                <a:buChar char=""/>
              </a:pPr>
              <a:r>
                <a:rPr lang="uz-Cyrl-UZ" sz="1200" b="1">
                  <a:solidFill>
                    <a:srgbClr val="215868"/>
                  </a:solidFill>
                  <a:effectLst/>
                  <a:latin typeface="Cambria"/>
                  <a:ea typeface="Calibri"/>
                  <a:cs typeface="Times New Roman"/>
                </a:rPr>
                <a:t>projekti se izrađuju u delovima prema oblastima i sadržaju</a:t>
              </a:r>
              <a:endParaRPr lang="en-US" sz="1200">
                <a:effectLst/>
                <a:latin typeface="Calibri"/>
                <a:ea typeface="Calibri"/>
                <a:cs typeface="Times New Roman"/>
              </a:endParaRPr>
            </a:p>
            <a:p>
              <a:pPr marL="342900" lvl="0" indent="-342900">
                <a:spcAft>
                  <a:spcPts val="0"/>
                </a:spcAft>
                <a:buFont typeface="Wingdings"/>
                <a:buChar char=""/>
              </a:pPr>
              <a:r>
                <a:rPr lang="uz-Cyrl-UZ" sz="1200" b="1">
                  <a:solidFill>
                    <a:srgbClr val="215868"/>
                  </a:solidFill>
                  <a:effectLst/>
                  <a:latin typeface="Cambria"/>
                  <a:ea typeface="Calibri"/>
                  <a:cs typeface="Times New Roman"/>
                </a:rPr>
                <a:t>koje sve projekte po oblastima će sadržati tehnička dokumentacija, određuje glavni projektant, u zavisnosti od vrste tehničke dokumentacije i klase i namene objekta</a:t>
              </a:r>
              <a:endParaRPr lang="en-US" sz="1200">
                <a:effectLst/>
                <a:latin typeface="Calibri"/>
                <a:ea typeface="Calibri"/>
                <a:cs typeface="Times New Roman"/>
              </a:endParaRPr>
            </a:p>
            <a:p>
              <a:pPr marL="342900" lvl="0" indent="-342900">
                <a:spcAft>
                  <a:spcPts val="0"/>
                </a:spcAft>
                <a:buFont typeface="Wingdings"/>
                <a:buChar char=""/>
              </a:pPr>
              <a:r>
                <a:rPr lang="uz-Cyrl-UZ" sz="1200" b="1">
                  <a:solidFill>
                    <a:srgbClr val="215868"/>
                  </a:solidFill>
                  <a:effectLst/>
                  <a:latin typeface="Cambria"/>
                  <a:ea typeface="Calibri"/>
                  <a:cs typeface="Times New Roman"/>
                </a:rPr>
                <a:t>projekti su u tehničkoj dokumentaciji označeni rednim brojem i obavezno složeni u sveske,  prema sledećem redosledu:</a:t>
              </a:r>
              <a:endParaRPr lang="en-US" sz="1200">
                <a:effectLst/>
                <a:latin typeface="Calibri"/>
                <a:ea typeface="Calibri"/>
                <a:cs typeface="Times New Roman"/>
              </a:endParaRPr>
            </a:p>
          </p:txBody>
        </p:sp>
        <p:sp>
          <p:nvSpPr>
            <p:cNvPr id="15" name="Oval 14"/>
            <p:cNvSpPr/>
            <p:nvPr/>
          </p:nvSpPr>
          <p:spPr>
            <a:xfrm>
              <a:off x="43180" y="0"/>
              <a:ext cx="1371600" cy="513715"/>
            </a:xfrm>
            <a:prstGeom prst="ellipse">
              <a:avLst/>
            </a:prstGeom>
            <a:solidFill>
              <a:srgbClr val="21596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000" b="1">
                  <a:solidFill>
                    <a:srgbClr val="FFFFFF"/>
                  </a:solidFill>
                  <a:effectLst/>
                  <a:latin typeface="Cambria"/>
                  <a:ea typeface="Calibri"/>
                  <a:cs typeface="Times New Roman"/>
                </a:rPr>
                <a:t>PROJEKTI</a:t>
              </a:r>
              <a:endParaRPr lang="en-US" sz="1100">
                <a:effectLst/>
                <a:latin typeface="Calibri"/>
                <a:ea typeface="Calibri"/>
                <a:cs typeface="Times New Roman"/>
              </a:endParaRPr>
            </a:p>
          </p:txBody>
        </p:sp>
        <p:sp>
          <p:nvSpPr>
            <p:cNvPr id="16" name="Rectangle 15"/>
            <p:cNvSpPr/>
            <p:nvPr/>
          </p:nvSpPr>
          <p:spPr>
            <a:xfrm>
              <a:off x="157480" y="4252595"/>
              <a:ext cx="6217487" cy="1025750"/>
            </a:xfrm>
            <a:prstGeom prst="rect">
              <a:avLst/>
            </a:prstGeom>
            <a:solidFill>
              <a:srgbClr val="B7DEE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spcAft>
                  <a:spcPts val="0"/>
                </a:spcAft>
                <a:buFont typeface="Wingdings"/>
                <a:buChar char=""/>
              </a:pPr>
              <a:r>
                <a:rPr lang="uz-Cyrl-UZ" sz="1200" b="1" dirty="0">
                  <a:solidFill>
                    <a:srgbClr val="215868"/>
                  </a:solidFill>
                  <a:effectLst/>
                  <a:latin typeface="Cambria"/>
                  <a:ea typeface="Calibri"/>
                  <a:cs typeface="Times New Roman"/>
                </a:rPr>
                <a:t>sadrže mere za ispunjenje osnovnih zahteva za objekat, druga tehnička uputstva i podatke od značaja za građenje objekta, odnosno izvođenje radova, kada je to potrebno, zbog posebnosti određene vrste objekta ili lokacije na kojoj se objekat gradi ili ukoliko je to utvrđeno posebnim propisima</a:t>
              </a:r>
              <a:endParaRPr lang="en-US" sz="1200" dirty="0">
                <a:effectLst/>
                <a:latin typeface="Calibri"/>
                <a:ea typeface="Calibri"/>
                <a:cs typeface="Times New Roman"/>
              </a:endParaRPr>
            </a:p>
            <a:p>
              <a:pPr marL="342900" lvl="0" indent="-342900">
                <a:spcBef>
                  <a:spcPts val="300"/>
                </a:spcBef>
                <a:spcAft>
                  <a:spcPts val="0"/>
                </a:spcAft>
                <a:buFont typeface="Wingdings"/>
                <a:buChar char=""/>
              </a:pPr>
              <a:r>
                <a:rPr lang="uz-Cyrl-UZ" sz="1200" b="1" dirty="0">
                  <a:solidFill>
                    <a:srgbClr val="215868"/>
                  </a:solidFill>
                  <a:effectLst/>
                  <a:latin typeface="Cambria"/>
                  <a:ea typeface="Calibri"/>
                  <a:cs typeface="Times New Roman"/>
                </a:rPr>
                <a:t>sadrže tekstualne, numeričke i grafičke priloge i moraju biti potpisani i overeni od strane ovlašćenog lica</a:t>
              </a:r>
              <a:endParaRPr lang="en-US" sz="1200" dirty="0">
                <a:effectLst/>
                <a:latin typeface="Calibri"/>
                <a:ea typeface="Calibri"/>
                <a:cs typeface="Times New Roman"/>
              </a:endParaRPr>
            </a:p>
          </p:txBody>
        </p:sp>
        <p:sp>
          <p:nvSpPr>
            <p:cNvPr id="17" name="Oval 16"/>
            <p:cNvSpPr/>
            <p:nvPr/>
          </p:nvSpPr>
          <p:spPr>
            <a:xfrm>
              <a:off x="0" y="3710305"/>
              <a:ext cx="1371600" cy="593744"/>
            </a:xfrm>
            <a:prstGeom prst="ellipse">
              <a:avLst/>
            </a:prstGeom>
            <a:solidFill>
              <a:srgbClr val="21596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000" b="1">
                  <a:solidFill>
                    <a:srgbClr val="FFFFFF"/>
                  </a:solidFill>
                  <a:effectLst/>
                  <a:latin typeface="Cambria"/>
                  <a:ea typeface="Calibri"/>
                  <a:cs typeface="Times New Roman"/>
                </a:rPr>
                <a:t>ELABORATI I STUDIJE</a:t>
              </a:r>
              <a:endParaRPr lang="en-US" sz="1100">
                <a:effectLst/>
                <a:latin typeface="Calibri"/>
                <a:ea typeface="Calibri"/>
                <a:cs typeface="Times New Roman"/>
              </a:endParaRPr>
            </a:p>
          </p:txBody>
        </p:sp>
        <p:sp>
          <p:nvSpPr>
            <p:cNvPr id="18" name="Rectangle 17"/>
            <p:cNvSpPr/>
            <p:nvPr/>
          </p:nvSpPr>
          <p:spPr>
            <a:xfrm>
              <a:off x="956945" y="2227580"/>
              <a:ext cx="5372100" cy="228600"/>
            </a:xfrm>
            <a:prstGeom prst="rect">
              <a:avLst/>
            </a:prstGeom>
            <a:solidFill>
              <a:srgbClr val="B7DEE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600"/>
                </a:spcAft>
              </a:pPr>
              <a:r>
                <a:rPr lang="uz-Cyrl-UZ" sz="1000" b="1">
                  <a:solidFill>
                    <a:srgbClr val="215868"/>
                  </a:solidFill>
                  <a:effectLst/>
                  <a:latin typeface="Cambria"/>
                  <a:ea typeface="Calibri"/>
                  <a:cs typeface="Times New Roman"/>
                </a:rPr>
                <a:t>5- TELEKOMUNIKACIONE I SIGNALNE INSTALACIJE</a:t>
              </a:r>
              <a:endParaRPr lang="en-US" sz="1100">
                <a:effectLst/>
                <a:latin typeface="Calibri"/>
                <a:ea typeface="Calibri"/>
                <a:cs typeface="Times New Roman"/>
              </a:endParaRPr>
            </a:p>
          </p:txBody>
        </p:sp>
        <p:sp>
          <p:nvSpPr>
            <p:cNvPr id="19" name="Rectangle 18"/>
            <p:cNvSpPr/>
            <p:nvPr/>
          </p:nvSpPr>
          <p:spPr>
            <a:xfrm>
              <a:off x="956945" y="1998980"/>
              <a:ext cx="5372100" cy="228600"/>
            </a:xfrm>
            <a:prstGeom prst="rect">
              <a:avLst/>
            </a:prstGeom>
            <a:solidFill>
              <a:srgbClr val="B7DEE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600"/>
                </a:spcAft>
              </a:pPr>
              <a:r>
                <a:rPr lang="uz-Cyrl-UZ" sz="1000" b="1">
                  <a:solidFill>
                    <a:srgbClr val="215868"/>
                  </a:solidFill>
                  <a:effectLst/>
                  <a:latin typeface="Cambria"/>
                  <a:ea typeface="Calibri"/>
                  <a:cs typeface="Times New Roman"/>
                </a:rPr>
                <a:t>4- ELEKTROENERGETSKE INSTALACIJE </a:t>
              </a:r>
              <a:endParaRPr lang="en-US" sz="1100">
                <a:effectLst/>
                <a:latin typeface="Calibri"/>
                <a:ea typeface="Calibri"/>
                <a:cs typeface="Times New Roman"/>
              </a:endParaRPr>
            </a:p>
          </p:txBody>
        </p:sp>
        <p:sp>
          <p:nvSpPr>
            <p:cNvPr id="20" name="Rectangle 19"/>
            <p:cNvSpPr/>
            <p:nvPr/>
          </p:nvSpPr>
          <p:spPr>
            <a:xfrm>
              <a:off x="956945" y="1770380"/>
              <a:ext cx="5372100" cy="228600"/>
            </a:xfrm>
            <a:prstGeom prst="rect">
              <a:avLst/>
            </a:prstGeom>
            <a:solidFill>
              <a:srgbClr val="B7DEE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600"/>
                </a:spcAft>
              </a:pPr>
              <a:r>
                <a:rPr lang="uz-Cyrl-UZ" sz="1000" b="1">
                  <a:solidFill>
                    <a:srgbClr val="215868"/>
                  </a:solidFill>
                  <a:effectLst/>
                  <a:latin typeface="Cambria"/>
                  <a:ea typeface="Calibri"/>
                  <a:cs typeface="Times New Roman"/>
                </a:rPr>
                <a:t>3- HIDROTEHNIČKE INSTALACIJE</a:t>
              </a:r>
              <a:endParaRPr lang="en-US" sz="1100">
                <a:effectLst/>
                <a:latin typeface="Calibri"/>
                <a:ea typeface="Calibri"/>
                <a:cs typeface="Times New Roman"/>
              </a:endParaRPr>
            </a:p>
          </p:txBody>
        </p:sp>
        <p:sp>
          <p:nvSpPr>
            <p:cNvPr id="21" name="Rectangle 20"/>
            <p:cNvSpPr/>
            <p:nvPr/>
          </p:nvSpPr>
          <p:spPr>
            <a:xfrm>
              <a:off x="956945" y="1541780"/>
              <a:ext cx="5372100" cy="228600"/>
            </a:xfrm>
            <a:prstGeom prst="rect">
              <a:avLst/>
            </a:prstGeom>
            <a:solidFill>
              <a:srgbClr val="B7DEE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600"/>
                </a:spcAft>
              </a:pPr>
              <a:r>
                <a:rPr lang="uz-Cyrl-UZ" sz="1000" b="1">
                  <a:solidFill>
                    <a:srgbClr val="215868"/>
                  </a:solidFill>
                  <a:effectLst/>
                  <a:latin typeface="Cambria"/>
                  <a:ea typeface="Calibri"/>
                  <a:cs typeface="Times New Roman"/>
                </a:rPr>
                <a:t>2- KONSTRUKCIJA I DRUGI GRAĐEVINSKI PROJEKTI </a:t>
              </a:r>
              <a:endParaRPr lang="en-US" sz="1100">
                <a:effectLst/>
                <a:latin typeface="Calibri"/>
                <a:ea typeface="Calibri"/>
                <a:cs typeface="Times New Roman"/>
              </a:endParaRPr>
            </a:p>
          </p:txBody>
        </p:sp>
        <p:sp>
          <p:nvSpPr>
            <p:cNvPr id="22" name="Rectangle 21"/>
            <p:cNvSpPr/>
            <p:nvPr/>
          </p:nvSpPr>
          <p:spPr>
            <a:xfrm>
              <a:off x="956945" y="1313180"/>
              <a:ext cx="5372100" cy="228600"/>
            </a:xfrm>
            <a:prstGeom prst="rect">
              <a:avLst/>
            </a:prstGeom>
            <a:solidFill>
              <a:srgbClr val="B7DEE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600"/>
                </a:spcAft>
              </a:pPr>
              <a:r>
                <a:rPr lang="uz-Cyrl-UZ" sz="1000" b="1">
                  <a:solidFill>
                    <a:srgbClr val="215868"/>
                  </a:solidFill>
                  <a:effectLst/>
                  <a:latin typeface="Cambria"/>
                  <a:ea typeface="Calibri"/>
                  <a:cs typeface="Times New Roman"/>
                </a:rPr>
                <a:t>1- ARHITEKTURA</a:t>
              </a:r>
              <a:endParaRPr lang="en-US" sz="1100">
                <a:effectLst/>
                <a:latin typeface="Calibri"/>
                <a:ea typeface="Calibri"/>
                <a:cs typeface="Times New Roman"/>
              </a:endParaRPr>
            </a:p>
          </p:txBody>
        </p:sp>
      </p:grpSp>
    </p:spTree>
    <p:extLst>
      <p:ext uri="{BB962C8B-B14F-4D97-AF65-F5344CB8AC3E}">
        <p14:creationId xmlns:p14="http://schemas.microsoft.com/office/powerpoint/2010/main" val="370338299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971600" y="260648"/>
            <a:ext cx="7992888" cy="504056"/>
          </a:xfrm>
        </p:spPr>
        <p:txBody>
          <a:bodyPr/>
          <a:lstStyle/>
          <a:p>
            <a:r>
              <a:rPr lang="uz-Cyrl-UZ" b="1" dirty="0" smtClean="0"/>
              <a:t>IDEJNO </a:t>
            </a:r>
            <a:r>
              <a:rPr lang="uz-Cyrl-UZ" b="1" dirty="0"/>
              <a:t>REŠENJE</a:t>
            </a:r>
            <a:endParaRPr lang="en-US" b="1" dirty="0"/>
          </a:p>
        </p:txBody>
      </p:sp>
      <p:pic>
        <p:nvPicPr>
          <p:cNvPr id="11" name="Picture 10"/>
          <p:cNvPicPr>
            <a:picLocks noChangeAspect="1"/>
          </p:cNvPicPr>
          <p:nvPr/>
        </p:nvPicPr>
        <p:blipFill>
          <a:blip r:embed="rId2"/>
          <a:stretch>
            <a:fillRect/>
          </a:stretch>
        </p:blipFill>
        <p:spPr>
          <a:xfrm>
            <a:off x="396617" y="1412776"/>
            <a:ext cx="8943213" cy="1685528"/>
          </a:xfrm>
          <a:prstGeom prst="rect">
            <a:avLst/>
          </a:prstGeom>
        </p:spPr>
      </p:pic>
    </p:spTree>
    <p:extLst>
      <p:ext uri="{BB962C8B-B14F-4D97-AF65-F5344CB8AC3E}">
        <p14:creationId xmlns:p14="http://schemas.microsoft.com/office/powerpoint/2010/main" val="370338299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73138" y="1196753"/>
            <a:ext cx="7271270" cy="504056"/>
          </a:xfrm>
        </p:spPr>
        <p:txBody>
          <a:bodyPr>
            <a:noAutofit/>
          </a:bodyPr>
          <a:lstStyle/>
          <a:p>
            <a:r>
              <a:rPr lang="uz-Cyrl-UZ" sz="1700" dirty="0"/>
              <a:t>Za koje potrebe se izrađuje idejno rešenje i šta se prikazuje idejnim rešenjem?</a:t>
            </a:r>
            <a:endParaRPr lang="en-US" sz="1700" dirty="0"/>
          </a:p>
        </p:txBody>
      </p:sp>
      <p:sp>
        <p:nvSpPr>
          <p:cNvPr id="5" name="Title 1"/>
          <p:cNvSpPr>
            <a:spLocks noGrp="1"/>
          </p:cNvSpPr>
          <p:nvPr>
            <p:ph type="title"/>
          </p:nvPr>
        </p:nvSpPr>
        <p:spPr>
          <a:xfrm>
            <a:off x="971600" y="260648"/>
            <a:ext cx="7992888" cy="504056"/>
          </a:xfrm>
        </p:spPr>
        <p:txBody>
          <a:bodyPr/>
          <a:lstStyle/>
          <a:p>
            <a:r>
              <a:rPr lang="uz-Cyrl-UZ" b="1" dirty="0" smtClean="0"/>
              <a:t>IDEJNO </a:t>
            </a:r>
            <a:r>
              <a:rPr lang="uz-Cyrl-UZ" b="1" dirty="0"/>
              <a:t>REŠENJE</a:t>
            </a:r>
            <a:endParaRPr lang="en-US" b="1" dirty="0"/>
          </a:p>
        </p:txBody>
      </p:sp>
      <p:pic>
        <p:nvPicPr>
          <p:cNvPr id="11" name="Picture 10"/>
          <p:cNvPicPr>
            <a:picLocks noChangeAspect="1"/>
          </p:cNvPicPr>
          <p:nvPr/>
        </p:nvPicPr>
        <p:blipFill>
          <a:blip r:embed="rId2"/>
          <a:stretch>
            <a:fillRect/>
          </a:stretch>
        </p:blipFill>
        <p:spPr>
          <a:xfrm>
            <a:off x="122803" y="1916832"/>
            <a:ext cx="8640300" cy="2088232"/>
          </a:xfrm>
          <a:prstGeom prst="rect">
            <a:avLst/>
          </a:prstGeom>
        </p:spPr>
      </p:pic>
      <p:sp>
        <p:nvSpPr>
          <p:cNvPr id="12" name="Subtitle 5"/>
          <p:cNvSpPr txBox="1">
            <a:spLocks/>
          </p:cNvSpPr>
          <p:nvPr/>
        </p:nvSpPr>
        <p:spPr>
          <a:xfrm>
            <a:off x="899592" y="4365104"/>
            <a:ext cx="7271270" cy="504056"/>
          </a:xfrm>
          <a:prstGeom prst="rect">
            <a:avLst/>
          </a:prstGeom>
        </p:spPr>
        <p:txBody>
          <a:bodyPr lIns="0" anchor="ctr">
            <a:noAutofit/>
          </a:bodyPr>
          <a:lstStyle>
            <a:lvl1pPr marL="0" indent="0" algn="l" defTabSz="914400" rtl="0" eaLnBrk="1" latinLnBrk="0" hangingPunct="1">
              <a:spcBef>
                <a:spcPct val="20000"/>
              </a:spcBef>
              <a:buFont typeface="Arial" pitchFamily="34" charset="0"/>
              <a:buNone/>
              <a:defRPr sz="2000" b="1" kern="1200">
                <a:solidFill>
                  <a:srgbClr val="5F6062"/>
                </a:solidFill>
                <a:latin typeface="Arial"/>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Arial"/>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Arial"/>
                <a:ea typeface="+mn-ea"/>
                <a:cs typeface="+mn-cs"/>
              </a:defRPr>
            </a:lvl3pPr>
            <a:lvl4pPr marL="1371600" indent="0" algn="ctr" defTabSz="914400" rtl="0" eaLnBrk="1" latinLnBrk="0" hangingPunct="1">
              <a:spcBef>
                <a:spcPct val="20000"/>
              </a:spcBef>
              <a:buFont typeface="Arial" pitchFamily="34" charset="0"/>
              <a:buNone/>
              <a:defRPr sz="1400" kern="1200">
                <a:solidFill>
                  <a:schemeClr val="tx1">
                    <a:tint val="75000"/>
                  </a:schemeClr>
                </a:solidFill>
                <a:latin typeface="Arial"/>
                <a:ea typeface="+mn-ea"/>
                <a:cs typeface="+mn-cs"/>
              </a:defRPr>
            </a:lvl4pPr>
            <a:lvl5pPr marL="1828800" indent="0" algn="ctr" defTabSz="914400" rtl="0" eaLnBrk="1" latinLnBrk="0" hangingPunct="1">
              <a:spcBef>
                <a:spcPct val="20000"/>
              </a:spcBef>
              <a:buFont typeface="Arial" pitchFamily="34" charset="0"/>
              <a:buNone/>
              <a:defRPr sz="1400" kern="1200">
                <a:solidFill>
                  <a:schemeClr val="tx1">
                    <a:tint val="75000"/>
                  </a:schemeClr>
                </a:solidFill>
                <a:latin typeface="Arial"/>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uz-Cyrl-UZ" sz="1700" dirty="0"/>
              <a:t>Na osnovu čega se izrađuje idejno rešenje?</a:t>
            </a:r>
            <a:endParaRPr lang="en-US" sz="1700" dirty="0"/>
          </a:p>
        </p:txBody>
      </p:sp>
      <p:pic>
        <p:nvPicPr>
          <p:cNvPr id="13" name="Picture 12"/>
          <p:cNvPicPr>
            <a:picLocks noChangeAspect="1"/>
          </p:cNvPicPr>
          <p:nvPr/>
        </p:nvPicPr>
        <p:blipFill>
          <a:blip r:embed="rId3"/>
          <a:stretch>
            <a:fillRect/>
          </a:stretch>
        </p:blipFill>
        <p:spPr>
          <a:xfrm>
            <a:off x="395536" y="4941168"/>
            <a:ext cx="8443658" cy="936104"/>
          </a:xfrm>
          <a:prstGeom prst="rect">
            <a:avLst/>
          </a:prstGeom>
        </p:spPr>
      </p:pic>
    </p:spTree>
    <p:extLst>
      <p:ext uri="{BB962C8B-B14F-4D97-AF65-F5344CB8AC3E}">
        <p14:creationId xmlns:p14="http://schemas.microsoft.com/office/powerpoint/2010/main" val="144486863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971600" y="260648"/>
            <a:ext cx="7992888" cy="504056"/>
          </a:xfrm>
        </p:spPr>
        <p:txBody>
          <a:bodyPr/>
          <a:lstStyle/>
          <a:p>
            <a:r>
              <a:rPr lang="uz-Cyrl-UZ" b="1" dirty="0" smtClean="0"/>
              <a:t>IDEJNO </a:t>
            </a:r>
            <a:r>
              <a:rPr lang="uz-Cyrl-UZ" b="1" dirty="0"/>
              <a:t>REŠENJE</a:t>
            </a:r>
            <a:endParaRPr lang="en-US" b="1" dirty="0"/>
          </a:p>
        </p:txBody>
      </p:sp>
      <p:sp>
        <p:nvSpPr>
          <p:cNvPr id="9" name="Subtitle 5"/>
          <p:cNvSpPr>
            <a:spLocks noGrp="1"/>
          </p:cNvSpPr>
          <p:nvPr>
            <p:ph type="subTitle" idx="1"/>
          </p:nvPr>
        </p:nvSpPr>
        <p:spPr>
          <a:xfrm>
            <a:off x="973138" y="1196753"/>
            <a:ext cx="7271270" cy="504056"/>
          </a:xfrm>
        </p:spPr>
        <p:txBody>
          <a:bodyPr>
            <a:noAutofit/>
          </a:bodyPr>
          <a:lstStyle/>
          <a:p>
            <a:r>
              <a:rPr lang="uz-Cyrl-UZ" sz="1700" dirty="0"/>
              <a:t>Da li je idejno rešenje sastavni deo lokacijskih uslova?</a:t>
            </a:r>
            <a:endParaRPr lang="en-US" sz="1700" dirty="0"/>
          </a:p>
        </p:txBody>
      </p:sp>
      <p:pic>
        <p:nvPicPr>
          <p:cNvPr id="5" name="Picture 4"/>
          <p:cNvPicPr>
            <a:picLocks noChangeAspect="1"/>
          </p:cNvPicPr>
          <p:nvPr/>
        </p:nvPicPr>
        <p:blipFill>
          <a:blip r:embed="rId2"/>
          <a:stretch>
            <a:fillRect/>
          </a:stretch>
        </p:blipFill>
        <p:spPr>
          <a:xfrm>
            <a:off x="280072" y="1844824"/>
            <a:ext cx="8586402" cy="2151360"/>
          </a:xfrm>
          <a:prstGeom prst="rect">
            <a:avLst/>
          </a:prstGeom>
        </p:spPr>
      </p:pic>
      <p:sp>
        <p:nvSpPr>
          <p:cNvPr id="10" name="Subtitle 5"/>
          <p:cNvSpPr txBox="1">
            <a:spLocks/>
          </p:cNvSpPr>
          <p:nvPr/>
        </p:nvSpPr>
        <p:spPr>
          <a:xfrm>
            <a:off x="971600" y="4221088"/>
            <a:ext cx="7271270" cy="504056"/>
          </a:xfrm>
          <a:prstGeom prst="rect">
            <a:avLst/>
          </a:prstGeom>
        </p:spPr>
        <p:txBody>
          <a:bodyPr lIns="0" anchor="ctr">
            <a:noAutofit/>
          </a:bodyPr>
          <a:lstStyle>
            <a:lvl1pPr marL="0" indent="0" algn="l" defTabSz="914400" rtl="0" eaLnBrk="1" latinLnBrk="0" hangingPunct="1">
              <a:spcBef>
                <a:spcPct val="20000"/>
              </a:spcBef>
              <a:buFont typeface="Arial" pitchFamily="34" charset="0"/>
              <a:buNone/>
              <a:defRPr sz="2000" b="1" kern="1200">
                <a:solidFill>
                  <a:srgbClr val="5F6062"/>
                </a:solidFill>
                <a:latin typeface="Arial"/>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Arial"/>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Arial"/>
                <a:ea typeface="+mn-ea"/>
                <a:cs typeface="+mn-cs"/>
              </a:defRPr>
            </a:lvl3pPr>
            <a:lvl4pPr marL="1371600" indent="0" algn="ctr" defTabSz="914400" rtl="0" eaLnBrk="1" latinLnBrk="0" hangingPunct="1">
              <a:spcBef>
                <a:spcPct val="20000"/>
              </a:spcBef>
              <a:buFont typeface="Arial" pitchFamily="34" charset="0"/>
              <a:buNone/>
              <a:defRPr sz="1400" kern="1200">
                <a:solidFill>
                  <a:schemeClr val="tx1">
                    <a:tint val="75000"/>
                  </a:schemeClr>
                </a:solidFill>
                <a:latin typeface="Arial"/>
                <a:ea typeface="+mn-ea"/>
                <a:cs typeface="+mn-cs"/>
              </a:defRPr>
            </a:lvl4pPr>
            <a:lvl5pPr marL="1828800" indent="0" algn="ctr" defTabSz="914400" rtl="0" eaLnBrk="1" latinLnBrk="0" hangingPunct="1">
              <a:spcBef>
                <a:spcPct val="20000"/>
              </a:spcBef>
              <a:buFont typeface="Arial" pitchFamily="34" charset="0"/>
              <a:buNone/>
              <a:defRPr sz="1400" kern="1200">
                <a:solidFill>
                  <a:schemeClr val="tx1">
                    <a:tint val="75000"/>
                  </a:schemeClr>
                </a:solidFill>
                <a:latin typeface="Arial"/>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uz-Cyrl-UZ" sz="1700" dirty="0"/>
              <a:t>Da li je obavezno imenovanje glavnog i odgovornog projektanta idejnog rešenja?</a:t>
            </a:r>
            <a:r>
              <a:rPr lang="en-US" sz="1700" dirty="0"/>
              <a:t> </a:t>
            </a:r>
          </a:p>
        </p:txBody>
      </p:sp>
      <p:pic>
        <p:nvPicPr>
          <p:cNvPr id="11" name="Picture 10"/>
          <p:cNvPicPr>
            <a:picLocks noChangeAspect="1"/>
          </p:cNvPicPr>
          <p:nvPr/>
        </p:nvPicPr>
        <p:blipFill>
          <a:blip r:embed="rId3"/>
          <a:stretch>
            <a:fillRect/>
          </a:stretch>
        </p:blipFill>
        <p:spPr>
          <a:xfrm>
            <a:off x="304806" y="4941168"/>
            <a:ext cx="8443658" cy="936104"/>
          </a:xfrm>
          <a:prstGeom prst="rect">
            <a:avLst/>
          </a:prstGeom>
        </p:spPr>
      </p:pic>
    </p:spTree>
    <p:extLst>
      <p:ext uri="{BB962C8B-B14F-4D97-AF65-F5344CB8AC3E}">
        <p14:creationId xmlns:p14="http://schemas.microsoft.com/office/powerpoint/2010/main" val="377154908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73138" y="1196753"/>
            <a:ext cx="7271270" cy="504056"/>
          </a:xfrm>
        </p:spPr>
        <p:txBody>
          <a:bodyPr>
            <a:normAutofit/>
          </a:bodyPr>
          <a:lstStyle/>
          <a:p>
            <a:r>
              <a:rPr lang="uz-Cyrl-UZ" sz="1700" dirty="0" smtClean="0"/>
              <a:t>Da </a:t>
            </a:r>
            <a:r>
              <a:rPr lang="uz-Cyrl-UZ" sz="1700" dirty="0"/>
              <a:t>li se, kao prilog idejnom rešenju, prilažu elaborati i studije?</a:t>
            </a:r>
            <a:r>
              <a:rPr lang="en-US" sz="1700" dirty="0"/>
              <a:t> </a:t>
            </a:r>
            <a:endParaRPr lang="en-US" sz="1700" dirty="0">
              <a:effectLst/>
            </a:endParaRPr>
          </a:p>
        </p:txBody>
      </p:sp>
      <p:sp>
        <p:nvSpPr>
          <p:cNvPr id="5" name="Title 1"/>
          <p:cNvSpPr>
            <a:spLocks noGrp="1"/>
          </p:cNvSpPr>
          <p:nvPr>
            <p:ph type="title"/>
          </p:nvPr>
        </p:nvSpPr>
        <p:spPr>
          <a:xfrm>
            <a:off x="971600" y="260648"/>
            <a:ext cx="7992888" cy="504056"/>
          </a:xfrm>
        </p:spPr>
        <p:txBody>
          <a:bodyPr/>
          <a:lstStyle/>
          <a:p>
            <a:r>
              <a:rPr lang="uz-Cyrl-UZ" b="1" dirty="0" smtClean="0"/>
              <a:t>IDEJNO </a:t>
            </a:r>
            <a:r>
              <a:rPr lang="uz-Cyrl-UZ" b="1" dirty="0"/>
              <a:t>REŠENJE</a:t>
            </a:r>
            <a:endParaRPr lang="en-US" b="1" dirty="0"/>
          </a:p>
        </p:txBody>
      </p:sp>
      <p:pic>
        <p:nvPicPr>
          <p:cNvPr id="3" name="Picture 2"/>
          <p:cNvPicPr>
            <a:picLocks noChangeAspect="1"/>
          </p:cNvPicPr>
          <p:nvPr/>
        </p:nvPicPr>
        <p:blipFill>
          <a:blip r:embed="rId2"/>
          <a:stretch>
            <a:fillRect/>
          </a:stretch>
        </p:blipFill>
        <p:spPr>
          <a:xfrm>
            <a:off x="304806" y="1916832"/>
            <a:ext cx="8443658" cy="936104"/>
          </a:xfrm>
          <a:prstGeom prst="rect">
            <a:avLst/>
          </a:prstGeom>
        </p:spPr>
      </p:pic>
      <p:sp>
        <p:nvSpPr>
          <p:cNvPr id="8" name="Subtitle 5"/>
          <p:cNvSpPr txBox="1">
            <a:spLocks/>
          </p:cNvSpPr>
          <p:nvPr/>
        </p:nvSpPr>
        <p:spPr>
          <a:xfrm>
            <a:off x="971600" y="3573016"/>
            <a:ext cx="7271270" cy="504056"/>
          </a:xfrm>
          <a:prstGeom prst="rect">
            <a:avLst/>
          </a:prstGeom>
        </p:spPr>
        <p:txBody>
          <a:bodyPr lIns="0" anchor="ctr">
            <a:noAutofit/>
          </a:bodyPr>
          <a:lstStyle>
            <a:lvl1pPr marL="0" indent="0" algn="l" defTabSz="914400" rtl="0" eaLnBrk="1" latinLnBrk="0" hangingPunct="1">
              <a:spcBef>
                <a:spcPct val="20000"/>
              </a:spcBef>
              <a:buFont typeface="Arial" pitchFamily="34" charset="0"/>
              <a:buNone/>
              <a:defRPr sz="2000" b="1" kern="1200">
                <a:solidFill>
                  <a:srgbClr val="5F6062"/>
                </a:solidFill>
                <a:latin typeface="Arial"/>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Arial"/>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Arial"/>
                <a:ea typeface="+mn-ea"/>
                <a:cs typeface="+mn-cs"/>
              </a:defRPr>
            </a:lvl3pPr>
            <a:lvl4pPr marL="1371600" indent="0" algn="ctr" defTabSz="914400" rtl="0" eaLnBrk="1" latinLnBrk="0" hangingPunct="1">
              <a:spcBef>
                <a:spcPct val="20000"/>
              </a:spcBef>
              <a:buFont typeface="Arial" pitchFamily="34" charset="0"/>
              <a:buNone/>
              <a:defRPr sz="1400" kern="1200">
                <a:solidFill>
                  <a:schemeClr val="tx1">
                    <a:tint val="75000"/>
                  </a:schemeClr>
                </a:solidFill>
                <a:latin typeface="Arial"/>
                <a:ea typeface="+mn-ea"/>
                <a:cs typeface="+mn-cs"/>
              </a:defRPr>
            </a:lvl4pPr>
            <a:lvl5pPr marL="1828800" indent="0" algn="ctr" defTabSz="914400" rtl="0" eaLnBrk="1" latinLnBrk="0" hangingPunct="1">
              <a:spcBef>
                <a:spcPct val="20000"/>
              </a:spcBef>
              <a:buFont typeface="Arial" pitchFamily="34" charset="0"/>
              <a:buNone/>
              <a:defRPr sz="1400" kern="1200">
                <a:solidFill>
                  <a:schemeClr val="tx1">
                    <a:tint val="75000"/>
                  </a:schemeClr>
                </a:solidFill>
                <a:latin typeface="Arial"/>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uz-Cyrl-UZ" sz="1700" dirty="0"/>
              <a:t>Da li se idejno rešenje obavezno izrađuje na overenim katastarsko-topografskim podlogama?</a:t>
            </a:r>
            <a:r>
              <a:rPr lang="en-US" sz="1700" dirty="0"/>
              <a:t> </a:t>
            </a:r>
          </a:p>
        </p:txBody>
      </p:sp>
      <p:pic>
        <p:nvPicPr>
          <p:cNvPr id="4" name="Picture 3"/>
          <p:cNvPicPr>
            <a:picLocks noChangeAspect="1"/>
          </p:cNvPicPr>
          <p:nvPr/>
        </p:nvPicPr>
        <p:blipFill>
          <a:blip r:embed="rId3"/>
          <a:stretch>
            <a:fillRect/>
          </a:stretch>
        </p:blipFill>
        <p:spPr>
          <a:xfrm>
            <a:off x="253577" y="4293096"/>
            <a:ext cx="8350871" cy="648072"/>
          </a:xfrm>
          <a:prstGeom prst="rect">
            <a:avLst/>
          </a:prstGeom>
        </p:spPr>
      </p:pic>
    </p:spTree>
    <p:extLst>
      <p:ext uri="{BB962C8B-B14F-4D97-AF65-F5344CB8AC3E}">
        <p14:creationId xmlns:p14="http://schemas.microsoft.com/office/powerpoint/2010/main" val="211751029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71600" y="260648"/>
            <a:ext cx="7992888" cy="504056"/>
          </a:xfrm>
        </p:spPr>
        <p:txBody>
          <a:bodyPr/>
          <a:lstStyle/>
          <a:p>
            <a:r>
              <a:rPr lang="uz-Cyrl-UZ" b="1" dirty="0" smtClean="0"/>
              <a:t>IDEJNO </a:t>
            </a:r>
            <a:r>
              <a:rPr lang="uz-Cyrl-UZ" b="1" dirty="0"/>
              <a:t>REŠENJE</a:t>
            </a:r>
            <a:endParaRPr lang="en-US" b="1" dirty="0"/>
          </a:p>
        </p:txBody>
      </p:sp>
      <p:sp>
        <p:nvSpPr>
          <p:cNvPr id="7" name="Rectangle 6"/>
          <p:cNvSpPr/>
          <p:nvPr/>
        </p:nvSpPr>
        <p:spPr>
          <a:xfrm>
            <a:off x="251520" y="1405801"/>
            <a:ext cx="8568952" cy="4616648"/>
          </a:xfrm>
          <a:prstGeom prst="rect">
            <a:avLst/>
          </a:prstGeom>
        </p:spPr>
        <p:txBody>
          <a:bodyPr wrap="square">
            <a:spAutoFit/>
          </a:bodyPr>
          <a:lstStyle/>
          <a:p>
            <a:r>
              <a:rPr lang="en-US" sz="1400" i="1" dirty="0"/>
              <a:t>ИДЕЈНО РЕШЕЊЕ ЈЕ ПРИКАЗ ПЛАНИРАНЕ КОНЦЕПЦИЈЕ ОБЈЕКТА, СА ОБАВЕЗНИМ ПРИКАЗОМ </a:t>
            </a:r>
            <a:r>
              <a:rPr lang="en-US" sz="1400" i="1" dirty="0" err="1"/>
              <a:t>И</a:t>
            </a:r>
            <a:r>
              <a:rPr lang="en-US" sz="1400" i="1" dirty="0"/>
              <a:t> НАВОЂЕЊЕМ САМО ОНИХ ПОДАТАКА КОЈИ СУ НЕОПХОДНИ ЗА УТВРЂИВАЊЕ ЛОКАЦИЈСКИХ УСЛОВА, ОДНОСНО ПОДАТАКА КОЈИ СУ НЕОПХОДНИ ЗА УТВРЂИВАЊЕ УСКЛАЂЕНОСТИ СА ПЛАНСКИМ ДОКУМЕНТОМ </a:t>
            </a:r>
            <a:r>
              <a:rPr lang="en-US" sz="1400" i="1" dirty="0" err="1"/>
              <a:t>И</a:t>
            </a:r>
            <a:r>
              <a:rPr lang="en-US" sz="1400" i="1" dirty="0"/>
              <a:t> УТВРЂИВАЊЕ УСЛОВА ЗА ПРОЈЕКТОВАЊЕ </a:t>
            </a:r>
            <a:r>
              <a:rPr lang="en-US" sz="1400" i="1" dirty="0" err="1"/>
              <a:t>И</a:t>
            </a:r>
            <a:r>
              <a:rPr lang="en-US" sz="1400" i="1" dirty="0"/>
              <a:t> ПРИКЉУЧЕЊЕ (</a:t>
            </a:r>
            <a:r>
              <a:rPr lang="uz-Cyrl-UZ" sz="1400" i="1" dirty="0"/>
              <a:t>У ЗАВИСНОСТИ ОД ВРСТЕ ОБЈЕКТА, ОДНОСНО РАДОВА НПР.: </a:t>
            </a:r>
            <a:r>
              <a:rPr lang="en-US" sz="1400" i="1" dirty="0"/>
              <a:t>НАМЕНА, БРГП, ГАБАРИТ, ХОРИЗОНТАЛНА </a:t>
            </a:r>
            <a:r>
              <a:rPr lang="en-US" sz="1400" i="1" dirty="0" err="1"/>
              <a:t>И</a:t>
            </a:r>
            <a:r>
              <a:rPr lang="en-US" sz="1400" i="1" dirty="0"/>
              <a:t> ВЕРТИКАЛНА РЕГУЛАЦИЈА, ПОЛОЖАЈ НА ПАРЦЕЛИ, ПРИСТУП ПАРЦЕЛИ, БРОЈ ФУНКЦИОНАЛНИХ ЈЕДИНИЦА, КАПАЦИТЕТИ </a:t>
            </a:r>
            <a:r>
              <a:rPr lang="en-US" sz="1400" i="1" dirty="0" err="1"/>
              <a:t>И</a:t>
            </a:r>
            <a:r>
              <a:rPr lang="en-US" sz="1400" i="1" dirty="0"/>
              <a:t> НАЧИН ПРИКЉУЧЕЊА НА КОМУНАЛНУ </a:t>
            </a:r>
            <a:r>
              <a:rPr lang="en-US" sz="1400" i="1" dirty="0" err="1"/>
              <a:t>И</a:t>
            </a:r>
            <a:r>
              <a:rPr lang="en-US" sz="1400" i="1" dirty="0"/>
              <a:t> ДРУГУ ИНФРАСТРУКТУРУ </a:t>
            </a:r>
            <a:r>
              <a:rPr lang="en-US" sz="1400" i="1" dirty="0" err="1"/>
              <a:t>И</a:t>
            </a:r>
            <a:r>
              <a:rPr lang="en-US" sz="1400" i="1" dirty="0"/>
              <a:t> СЛ.)</a:t>
            </a:r>
            <a:r>
              <a:rPr lang="en-US" sz="1400" i="1" dirty="0" smtClean="0"/>
              <a:t>.</a:t>
            </a:r>
            <a:endParaRPr lang="en-US" sz="1400" b="1" i="1" dirty="0"/>
          </a:p>
          <a:p>
            <a:endParaRPr lang="en-US" sz="1400" b="1" i="1" dirty="0"/>
          </a:p>
          <a:p>
            <a:r>
              <a:rPr lang="en-US" sz="1400" i="1" dirty="0" smtClean="0"/>
              <a:t>ИДЕЈНО </a:t>
            </a:r>
            <a:r>
              <a:rPr lang="en-US" sz="1400" i="1" dirty="0"/>
              <a:t>РЕШЕЊЕ JE САСТАВНИ ДЕО ЛОКАЦИЈСКИХ УСЛОВА, ОДНОСНО УСЛОВА ЗА ПРОЈЕКТОВАЊЕ </a:t>
            </a:r>
            <a:r>
              <a:rPr lang="en-US" sz="1400" i="1" dirty="0" err="1"/>
              <a:t>И</a:t>
            </a:r>
            <a:r>
              <a:rPr lang="en-US" sz="1400" i="1" dirty="0"/>
              <a:t> ПРИКЉУЧЕЊЕ, САМО </a:t>
            </a:r>
            <a:r>
              <a:rPr lang="en-US" sz="1400" i="1" dirty="0" err="1"/>
              <a:t>У</a:t>
            </a:r>
            <a:r>
              <a:rPr lang="en-US" sz="1400" i="1" dirty="0"/>
              <a:t> ПОГЛЕДУ ЕЛЕМЕНАТА КОЈИ ПРИКАЗУЈУ ИЛИ НАВОДЕ ПОДАТКЕ НЕОПХОДНЕ ЗА УТВРЂИВАЊЕ ЛОКАЦИЈСКИХ УСЛОВА, ОД КОЈИХ СЕ НЕ МОЖЕ ОДСТУПАТИ ПРИЛИКОМ ИЗРАДЕ ПРОЈЕКТА ЗА ГРАЂЕВИНСКУ ДОЗВОЛУ, ОДНОСНО ИДЕЈНОГ ПРОЈЕКТА, ДОК СУ ОСТАЛИ ПРИКАЗАНИ ДЕТАЉИ НЕОБАВЕЗУЈУЋИ </a:t>
            </a:r>
            <a:r>
              <a:rPr lang="en-US" sz="1400" i="1" dirty="0" err="1"/>
              <a:t>У</a:t>
            </a:r>
            <a:r>
              <a:rPr lang="en-US" sz="1400" i="1" dirty="0"/>
              <a:t> ДАЉОЈ РАЗРАДИ ТЕХНИЧКЕ ДОКУМЕНТАЦИЈЕ</a:t>
            </a:r>
            <a:r>
              <a:rPr lang="en-US" sz="1400" i="1" dirty="0" smtClean="0"/>
              <a:t>.</a:t>
            </a:r>
          </a:p>
          <a:p>
            <a:endParaRPr lang="en-US" sz="1400" b="1" i="1" dirty="0"/>
          </a:p>
          <a:p>
            <a:r>
              <a:rPr lang="uz-Cyrl-UZ" sz="1400" b="1" i="1" dirty="0" smtClean="0"/>
              <a:t>ПРОЈЕКАТ </a:t>
            </a:r>
            <a:r>
              <a:rPr lang="uz-Cyrl-UZ" sz="1400" b="1" i="1" dirty="0"/>
              <a:t>ЗА ГРАЂЕВИНСКУ ДОЗВОЛУ, ОДНОСНО ИДЕЈНИ ПРОЈЕКАТ МОЖЕ ОДСТУПИТИ ОД ИДЕЈНОГ РЕШЕЊА И </a:t>
            </a:r>
            <a:r>
              <a:rPr lang="sr-Cyrl-CS" sz="1400" b="1" i="1" dirty="0"/>
              <a:t>У ПОГЛЕДУ ЕЛЕМЕНАТА КОЈИ ПРИКАЗУЈУ ИЛИ НАВОДЕ ПОДАТКЕ НЕОПХОДНЕ ЗА УТВРЂИВАЊЕ ЛОКАЦИЈСКИХ УСЛОВА, </a:t>
            </a:r>
            <a:r>
              <a:rPr lang="uz-Cyrl-UZ" sz="1400" b="1" i="1" dirty="0"/>
              <a:t>АКО СУ ИЗМЕНЕ ИЗВРШЕНЕ РАДИ УСКЛАЂИВАЊА ТОГ ПРОЈЕКТА СА УСЛОВИМА ЗА ПРОЈЕКТОВАЊЕ И ПРИКЉУЧЕЊЕ КОЈИ СУ ДЕО ИЗДАТИХ ЛОКАЦИЈСКИХ УСЛОВА, ОДНОСНО СА УСЛОВИМА ЗА ПРОЈЕКТОВАЊЕ И ПРИКЉУЧЕЊЕ КОЈИ СУ ПРИБАВЉЕНИ ВАН ОБЈЕДИЊЕНЕ ПРОЦЕДУРЕ, С ТИМ  ШТО ТА ОДСТУПАЊА НЕ МОГУ БИТИ У СУПРОТНОСТИ СА ЛОКАЦИЈСКИМ УСЛОВИМА, ОДНОСНО ОСТАЛИМ УСЛОВИМА ЗА ПРОЈЕКТОВАЊЕ И ПРИКЉУЧЕЊЕ</a:t>
            </a:r>
            <a:r>
              <a:rPr lang="en-US" sz="1400" i="1" dirty="0"/>
              <a:t> </a:t>
            </a:r>
          </a:p>
        </p:txBody>
      </p:sp>
    </p:spTree>
    <p:extLst>
      <p:ext uri="{BB962C8B-B14F-4D97-AF65-F5344CB8AC3E}">
        <p14:creationId xmlns:p14="http://schemas.microsoft.com/office/powerpoint/2010/main" val="77538336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043608" y="116632"/>
            <a:ext cx="7560840" cy="6381328"/>
            <a:chOff x="0" y="0"/>
            <a:chExt cx="6324600" cy="5198110"/>
          </a:xfrm>
        </p:grpSpPr>
        <p:grpSp>
          <p:nvGrpSpPr>
            <p:cNvPr id="9" name="Group 8"/>
            <p:cNvGrpSpPr/>
            <p:nvPr/>
          </p:nvGrpSpPr>
          <p:grpSpPr>
            <a:xfrm>
              <a:off x="0" y="0"/>
              <a:ext cx="6286500" cy="3848100"/>
              <a:chOff x="0" y="0"/>
              <a:chExt cx="6286500" cy="3848100"/>
            </a:xfrm>
          </p:grpSpPr>
          <p:sp>
            <p:nvSpPr>
              <p:cNvPr id="11" name="Rectangle 10"/>
              <p:cNvSpPr/>
              <p:nvPr/>
            </p:nvSpPr>
            <p:spPr>
              <a:xfrm>
                <a:off x="1714500" y="0"/>
                <a:ext cx="3543300" cy="571500"/>
              </a:xfrm>
              <a:prstGeom prst="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uz-Cyrl-UZ" sz="1600" b="1">
                    <a:solidFill>
                      <a:srgbClr val="FFFFFF"/>
                    </a:solidFill>
                    <a:effectLst/>
                    <a:latin typeface="Cambria"/>
                    <a:ea typeface="Calibri"/>
                    <a:cs typeface="Times New Roman"/>
                  </a:rPr>
                  <a:t>SADRŽINA IDEJNOG REŠENJA</a:t>
                </a:r>
                <a:endParaRPr lang="en-US" sz="1100">
                  <a:effectLst/>
                  <a:ea typeface="Calibri"/>
                  <a:cs typeface="Times New Roman"/>
                </a:endParaRPr>
              </a:p>
            </p:txBody>
          </p:sp>
          <p:sp>
            <p:nvSpPr>
              <p:cNvPr id="12" name="Rectangle 11"/>
              <p:cNvSpPr/>
              <p:nvPr/>
            </p:nvSpPr>
            <p:spPr>
              <a:xfrm>
                <a:off x="914400" y="956310"/>
                <a:ext cx="5372100" cy="415290"/>
              </a:xfrm>
              <a:prstGeom prst="rect">
                <a:avLst/>
              </a:prstGeom>
              <a:solidFill>
                <a:srgbClr val="B7DEE8"/>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spcAft>
                    <a:spcPts val="0"/>
                  </a:spcAft>
                  <a:buSzPts val="900"/>
                  <a:buFont typeface="Wingdings"/>
                  <a:buChar char=""/>
                </a:pPr>
                <a:r>
                  <a:rPr lang="uz-Cyrl-UZ" sz="1200" b="1">
                    <a:solidFill>
                      <a:srgbClr val="215868"/>
                    </a:solidFill>
                    <a:effectLst/>
                    <a:latin typeface="Cambria"/>
                    <a:ea typeface="Calibri"/>
                    <a:cs typeface="Times New Roman"/>
                  </a:rPr>
                  <a:t>osnovni sadržaj - popunjeni formular iz Priloga 1 PTD </a:t>
                </a:r>
                <a:endParaRPr lang="en-US" sz="1200">
                  <a:effectLst/>
                  <a:ea typeface="Calibri"/>
                  <a:cs typeface="Times New Roman"/>
                </a:endParaRPr>
              </a:p>
            </p:txBody>
          </p:sp>
          <p:sp>
            <p:nvSpPr>
              <p:cNvPr id="13" name="Oval 12"/>
              <p:cNvSpPr/>
              <p:nvPr/>
            </p:nvSpPr>
            <p:spPr>
              <a:xfrm>
                <a:off x="0" y="584835"/>
                <a:ext cx="1371600" cy="513715"/>
              </a:xfrm>
              <a:prstGeom prst="ellipse">
                <a:avLst/>
              </a:prstGeom>
              <a:solidFill>
                <a:srgbClr val="215968"/>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200" b="1">
                    <a:solidFill>
                      <a:srgbClr val="FFFFFF"/>
                    </a:solidFill>
                    <a:effectLst/>
                    <a:latin typeface="Cambria"/>
                    <a:ea typeface="Calibri"/>
                    <a:cs typeface="Times New Roman"/>
                  </a:rPr>
                  <a:t>GLAVNA SVESKA</a:t>
                </a:r>
                <a:endParaRPr lang="en-US" sz="1200">
                  <a:effectLst/>
                  <a:ea typeface="Calibri"/>
                  <a:cs typeface="Times New Roman"/>
                </a:endParaRPr>
              </a:p>
            </p:txBody>
          </p:sp>
          <p:sp>
            <p:nvSpPr>
              <p:cNvPr id="14" name="Rectangle 13"/>
              <p:cNvSpPr/>
              <p:nvPr/>
            </p:nvSpPr>
            <p:spPr>
              <a:xfrm>
                <a:off x="914400" y="1943100"/>
                <a:ext cx="5372100" cy="1371601"/>
              </a:xfrm>
              <a:prstGeom prst="rect">
                <a:avLst/>
              </a:prstGeom>
              <a:solidFill>
                <a:srgbClr val="B7DEE8"/>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spcAft>
                    <a:spcPts val="0"/>
                  </a:spcAft>
                  <a:buSzPts val="900"/>
                  <a:buFont typeface="Wingdings"/>
                  <a:buChar char=""/>
                </a:pPr>
                <a:r>
                  <a:rPr lang="uz-Cyrl-UZ" sz="1200" b="1" dirty="0">
                    <a:solidFill>
                      <a:srgbClr val="215868"/>
                    </a:solidFill>
                    <a:effectLst/>
                    <a:latin typeface="Cambria"/>
                    <a:ea typeface="Calibri"/>
                    <a:cs typeface="Times New Roman"/>
                  </a:rPr>
                  <a:t>idejno rešenje za zgrade obavezno sadrži samo deo arhitekture</a:t>
                </a:r>
                <a:endParaRPr lang="en-US" sz="1200" dirty="0">
                  <a:effectLst/>
                  <a:ea typeface="Calibri"/>
                  <a:cs typeface="Times New Roman"/>
                </a:endParaRPr>
              </a:p>
              <a:p>
                <a:pPr marL="342900" lvl="0" indent="-342900">
                  <a:spcAft>
                    <a:spcPts val="0"/>
                  </a:spcAft>
                  <a:buSzPts val="900"/>
                  <a:buFont typeface="Wingdings"/>
                  <a:buChar char=""/>
                </a:pPr>
                <a:r>
                  <a:rPr lang="uz-Cyrl-UZ" sz="1200" b="1" dirty="0">
                    <a:solidFill>
                      <a:srgbClr val="215868"/>
                    </a:solidFill>
                    <a:effectLst/>
                    <a:latin typeface="Cambria"/>
                    <a:ea typeface="Calibri"/>
                    <a:cs typeface="Times New Roman"/>
                  </a:rPr>
                  <a:t>idejno rešenje za inženjerske objekte sadrži one delove koji su potrebni za izdavanje lokacijskih uslova, prema pravilima struke, na nivou koji je odgovarajući idejnom rešenju za zgrade</a:t>
                </a:r>
                <a:endParaRPr lang="en-US" sz="1200" dirty="0">
                  <a:effectLst/>
                  <a:ea typeface="Calibri"/>
                  <a:cs typeface="Times New Roman"/>
                </a:endParaRPr>
              </a:p>
              <a:p>
                <a:pPr marL="342900" lvl="0" indent="-342900">
                  <a:spcAft>
                    <a:spcPts val="0"/>
                  </a:spcAft>
                  <a:buSzPts val="900"/>
                  <a:buFont typeface="Wingdings"/>
                  <a:buChar char=""/>
                </a:pPr>
                <a:r>
                  <a:rPr lang="uz-Cyrl-UZ" sz="1200" b="1" dirty="0">
                    <a:solidFill>
                      <a:srgbClr val="215868"/>
                    </a:solidFill>
                    <a:effectLst/>
                    <a:latin typeface="Cambria"/>
                    <a:ea typeface="Calibri"/>
                    <a:cs typeface="Times New Roman"/>
                  </a:rPr>
                  <a:t>posebni sadržaji su definisani za slučaj priključenja na javni put, slučaj pribavljanja vodnih uslova i za objekte sa zapaljivim i gorivim tečnostima, gasovima i eksplozivnim materijama, prema Prilozima 10 i 11 PTD</a:t>
                </a:r>
                <a:endParaRPr lang="en-US" sz="1200" dirty="0">
                  <a:effectLst/>
                  <a:ea typeface="Calibri"/>
                  <a:cs typeface="Times New Roman"/>
                </a:endParaRPr>
              </a:p>
              <a:p>
                <a:pPr marL="342900" lvl="0" indent="-342900">
                  <a:spcAft>
                    <a:spcPts val="0"/>
                  </a:spcAft>
                  <a:buSzPts val="900"/>
                  <a:buFont typeface="Wingdings"/>
                  <a:buChar char=""/>
                </a:pPr>
                <a:r>
                  <a:rPr lang="uz-Cyrl-UZ" sz="1200" b="1" dirty="0">
                    <a:solidFill>
                      <a:srgbClr val="215868"/>
                    </a:solidFill>
                    <a:effectLst/>
                    <a:latin typeface="Cambria"/>
                    <a:ea typeface="Calibri"/>
                    <a:cs typeface="Times New Roman"/>
                  </a:rPr>
                  <a:t>svaki od delova idejnog rešenja sadrži:</a:t>
                </a:r>
                <a:endParaRPr lang="en-US" sz="1200" dirty="0">
                  <a:effectLst/>
                  <a:ea typeface="Calibri"/>
                  <a:cs typeface="Times New Roman"/>
                </a:endParaRPr>
              </a:p>
            </p:txBody>
          </p:sp>
          <p:sp>
            <p:nvSpPr>
              <p:cNvPr id="15" name="Oval 14"/>
              <p:cNvSpPr/>
              <p:nvPr/>
            </p:nvSpPr>
            <p:spPr>
              <a:xfrm>
                <a:off x="0" y="1485900"/>
                <a:ext cx="1371600" cy="513715"/>
              </a:xfrm>
              <a:prstGeom prst="ellipse">
                <a:avLst/>
              </a:prstGeom>
              <a:solidFill>
                <a:srgbClr val="215968"/>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200" b="1">
                    <a:solidFill>
                      <a:srgbClr val="FFFFFF"/>
                    </a:solidFill>
                    <a:effectLst/>
                    <a:latin typeface="Cambria"/>
                    <a:ea typeface="Calibri"/>
                    <a:cs typeface="Times New Roman"/>
                  </a:rPr>
                  <a:t>PROJEKTI</a:t>
                </a:r>
                <a:endParaRPr lang="en-US" sz="1200">
                  <a:effectLst/>
                  <a:ea typeface="Calibri"/>
                  <a:cs typeface="Times New Roman"/>
                </a:endParaRPr>
              </a:p>
            </p:txBody>
          </p:sp>
          <p:sp>
            <p:nvSpPr>
              <p:cNvPr id="16" name="Rectangle 15"/>
              <p:cNvSpPr/>
              <p:nvPr/>
            </p:nvSpPr>
            <p:spPr>
              <a:xfrm>
                <a:off x="2283460" y="3429000"/>
                <a:ext cx="1259840" cy="419100"/>
              </a:xfrm>
              <a:prstGeom prst="rect">
                <a:avLst/>
              </a:prstGeom>
              <a:solidFill>
                <a:srgbClr val="B7DEE8"/>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170">
                  <a:spcAft>
                    <a:spcPts val="600"/>
                  </a:spcAft>
                </a:pPr>
                <a:r>
                  <a:rPr lang="uz-Cyrl-UZ" sz="1000" b="1">
                    <a:solidFill>
                      <a:srgbClr val="215868"/>
                    </a:solidFill>
                    <a:effectLst/>
                    <a:latin typeface="Cambria"/>
                    <a:ea typeface="Calibri"/>
                    <a:cs typeface="Times New Roman"/>
                  </a:rPr>
                  <a:t>TEKSTUALNA DOKUMENTACIJA</a:t>
                </a:r>
                <a:endParaRPr lang="en-US" sz="1000">
                  <a:effectLst/>
                  <a:ea typeface="Calibri"/>
                  <a:cs typeface="Times New Roman"/>
                </a:endParaRPr>
              </a:p>
            </p:txBody>
          </p:sp>
          <p:sp>
            <p:nvSpPr>
              <p:cNvPr id="17" name="Rectangle 16"/>
              <p:cNvSpPr/>
              <p:nvPr/>
            </p:nvSpPr>
            <p:spPr>
              <a:xfrm>
                <a:off x="914400" y="3429000"/>
                <a:ext cx="1259840" cy="419100"/>
              </a:xfrm>
              <a:prstGeom prst="rect">
                <a:avLst/>
              </a:prstGeom>
              <a:solidFill>
                <a:srgbClr val="B7DEE8"/>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170">
                  <a:spcAft>
                    <a:spcPts val="600"/>
                  </a:spcAft>
                </a:pPr>
                <a:r>
                  <a:rPr lang="uz-Cyrl-UZ" sz="1000" b="1">
                    <a:solidFill>
                      <a:srgbClr val="215868"/>
                    </a:solidFill>
                    <a:effectLst/>
                    <a:latin typeface="Cambria"/>
                    <a:ea typeface="Calibri"/>
                    <a:cs typeface="Times New Roman"/>
                  </a:rPr>
                  <a:t>OPŠTA DOKUMENTACIJA</a:t>
                </a:r>
                <a:endParaRPr lang="en-US" sz="1000">
                  <a:effectLst/>
                  <a:ea typeface="Calibri"/>
                  <a:cs typeface="Times New Roman"/>
                </a:endParaRPr>
              </a:p>
            </p:txBody>
          </p:sp>
          <p:sp>
            <p:nvSpPr>
              <p:cNvPr id="18" name="Rectangle 17"/>
              <p:cNvSpPr/>
              <p:nvPr/>
            </p:nvSpPr>
            <p:spPr>
              <a:xfrm>
                <a:off x="3655060" y="3429000"/>
                <a:ext cx="1259840" cy="419100"/>
              </a:xfrm>
              <a:prstGeom prst="rect">
                <a:avLst/>
              </a:prstGeom>
              <a:solidFill>
                <a:srgbClr val="B7DEE8"/>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170">
                  <a:spcAft>
                    <a:spcPts val="600"/>
                  </a:spcAft>
                </a:pPr>
                <a:r>
                  <a:rPr lang="uz-Cyrl-UZ" sz="1000" b="1">
                    <a:solidFill>
                      <a:srgbClr val="215868"/>
                    </a:solidFill>
                    <a:effectLst/>
                    <a:latin typeface="Cambria"/>
                    <a:ea typeface="Calibri"/>
                    <a:cs typeface="Times New Roman"/>
                  </a:rPr>
                  <a:t>NUMERIČKA DOKUMENTACIJA</a:t>
                </a:r>
                <a:endParaRPr lang="en-US" sz="1000">
                  <a:effectLst/>
                  <a:ea typeface="Calibri"/>
                  <a:cs typeface="Times New Roman"/>
                </a:endParaRPr>
              </a:p>
            </p:txBody>
          </p:sp>
          <p:sp>
            <p:nvSpPr>
              <p:cNvPr id="19" name="Rectangle 18"/>
              <p:cNvSpPr/>
              <p:nvPr/>
            </p:nvSpPr>
            <p:spPr>
              <a:xfrm>
                <a:off x="5026660" y="3429000"/>
                <a:ext cx="1259840" cy="419100"/>
              </a:xfrm>
              <a:prstGeom prst="rect">
                <a:avLst/>
              </a:prstGeom>
              <a:solidFill>
                <a:srgbClr val="B7DEE8"/>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170">
                  <a:spcAft>
                    <a:spcPts val="600"/>
                  </a:spcAft>
                </a:pPr>
                <a:r>
                  <a:rPr lang="uz-Cyrl-UZ" sz="1000" b="1">
                    <a:solidFill>
                      <a:srgbClr val="215868"/>
                    </a:solidFill>
                    <a:effectLst/>
                    <a:latin typeface="Cambria"/>
                    <a:ea typeface="Calibri"/>
                    <a:cs typeface="Times New Roman"/>
                  </a:rPr>
                  <a:t>GRAFIČKA DOKUMENTACIJA</a:t>
                </a:r>
                <a:endParaRPr lang="en-US" sz="1000">
                  <a:effectLst/>
                  <a:ea typeface="Calibri"/>
                  <a:cs typeface="Times New Roman"/>
                </a:endParaRPr>
              </a:p>
            </p:txBody>
          </p:sp>
        </p:grpSp>
        <p:sp>
          <p:nvSpPr>
            <p:cNvPr id="10" name="Rectangle 9"/>
            <p:cNvSpPr/>
            <p:nvPr/>
          </p:nvSpPr>
          <p:spPr>
            <a:xfrm>
              <a:off x="228600" y="4077335"/>
              <a:ext cx="6096000" cy="1120775"/>
            </a:xfrm>
            <a:prstGeom prst="rect">
              <a:avLst/>
            </a:prstGeom>
            <a:solidFill>
              <a:srgbClr val="B7DEE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uz-Cyrl-UZ" sz="1200" b="1" i="1" dirty="0">
                  <a:solidFill>
                    <a:srgbClr val="215868"/>
                  </a:solidFill>
                  <a:effectLst/>
                  <a:latin typeface="Cambria"/>
                  <a:ea typeface="Calibri"/>
                  <a:cs typeface="Times New Roman"/>
                </a:rPr>
                <a:t>Grafički prilozi IDR se izradjuju u razmeri koja je navedena u zagradama, odnosno u drugoj prigodnoj razmeri koja omogućava pregledan prikaz, u zavisnosti od klase i namene objekta</a:t>
              </a:r>
              <a:endParaRPr lang="en-US" sz="1200" dirty="0">
                <a:effectLst/>
                <a:latin typeface="Calibri"/>
                <a:ea typeface="Calibri"/>
                <a:cs typeface="Times New Roman"/>
              </a:endParaRPr>
            </a:p>
            <a:p>
              <a:pPr>
                <a:spcAft>
                  <a:spcPts val="0"/>
                </a:spcAft>
              </a:pPr>
              <a:r>
                <a:rPr lang="uz-Cyrl-UZ" sz="1200" b="1" i="1" dirty="0">
                  <a:solidFill>
                    <a:srgbClr val="215868"/>
                  </a:solidFill>
                  <a:effectLst/>
                  <a:latin typeface="Cambria"/>
                  <a:ea typeface="Calibri"/>
                  <a:cs typeface="Times New Roman"/>
                </a:rPr>
                <a:t> </a:t>
              </a:r>
              <a:endParaRPr lang="en-US" sz="1200" dirty="0">
                <a:effectLst/>
                <a:latin typeface="Calibri"/>
                <a:ea typeface="Calibri"/>
                <a:cs typeface="Times New Roman"/>
              </a:endParaRPr>
            </a:p>
            <a:p>
              <a:pPr>
                <a:spcAft>
                  <a:spcPts val="0"/>
                </a:spcAft>
              </a:pPr>
              <a:r>
                <a:rPr lang="uz-Cyrl-UZ" sz="1200" b="1" i="1" dirty="0">
                  <a:solidFill>
                    <a:srgbClr val="215868"/>
                  </a:solidFill>
                  <a:effectLst/>
                  <a:latin typeface="Cambria"/>
                  <a:ea typeface="Calibri"/>
                  <a:cs typeface="Times New Roman"/>
                </a:rPr>
                <a:t>Grafički prilozi IDR se izrađuju na geodetskoj podlozi, za koju nije neophodno pribavljati overu, a koja sadrži topografski prikaz terena, sa ucrtanim granicama parcela</a:t>
              </a:r>
              <a:endParaRPr lang="en-US" sz="1200" dirty="0">
                <a:effectLst/>
                <a:latin typeface="Calibri"/>
                <a:ea typeface="Calibri"/>
                <a:cs typeface="Times New Roman"/>
              </a:endParaRPr>
            </a:p>
          </p:txBody>
        </p:sp>
      </p:grpSp>
    </p:spTree>
    <p:extLst>
      <p:ext uri="{BB962C8B-B14F-4D97-AF65-F5344CB8AC3E}">
        <p14:creationId xmlns:p14="http://schemas.microsoft.com/office/powerpoint/2010/main" val="254653426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971600" y="260648"/>
            <a:ext cx="7992888" cy="504056"/>
          </a:xfrm>
        </p:spPr>
        <p:txBody>
          <a:bodyPr/>
          <a:lstStyle/>
          <a:p>
            <a:r>
              <a:rPr lang="uz-Cyrl-UZ" b="1" dirty="0"/>
              <a:t>TEHNIČKA DOKUMENTACIJA</a:t>
            </a:r>
            <a:endParaRPr lang="en-US" b="1" dirty="0"/>
          </a:p>
        </p:txBody>
      </p:sp>
      <p:sp>
        <p:nvSpPr>
          <p:cNvPr id="4" name="Subtitle 5"/>
          <p:cNvSpPr txBox="1">
            <a:spLocks/>
          </p:cNvSpPr>
          <p:nvPr/>
        </p:nvSpPr>
        <p:spPr>
          <a:xfrm>
            <a:off x="539552" y="1484784"/>
            <a:ext cx="7703318" cy="3960440"/>
          </a:xfrm>
          <a:prstGeom prst="rect">
            <a:avLst/>
          </a:prstGeom>
        </p:spPr>
        <p:txBody>
          <a:bodyPr lIns="0" anchor="ctr">
            <a:noAutofit/>
          </a:bodyPr>
          <a:lstStyle>
            <a:lvl1pPr marL="0" indent="0" algn="l" defTabSz="914400" rtl="0" eaLnBrk="1" latinLnBrk="0" hangingPunct="1">
              <a:spcBef>
                <a:spcPct val="20000"/>
              </a:spcBef>
              <a:buFont typeface="Arial" pitchFamily="34" charset="0"/>
              <a:buNone/>
              <a:defRPr sz="2000" b="1" kern="1200">
                <a:solidFill>
                  <a:srgbClr val="5F6062"/>
                </a:solidFill>
                <a:latin typeface="Arial"/>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Arial"/>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Arial"/>
                <a:ea typeface="+mn-ea"/>
                <a:cs typeface="+mn-cs"/>
              </a:defRPr>
            </a:lvl3pPr>
            <a:lvl4pPr marL="1371600" indent="0" algn="ctr" defTabSz="914400" rtl="0" eaLnBrk="1" latinLnBrk="0" hangingPunct="1">
              <a:spcBef>
                <a:spcPct val="20000"/>
              </a:spcBef>
              <a:buFont typeface="Arial" pitchFamily="34" charset="0"/>
              <a:buNone/>
              <a:defRPr sz="1400" kern="1200">
                <a:solidFill>
                  <a:schemeClr val="tx1">
                    <a:tint val="75000"/>
                  </a:schemeClr>
                </a:solidFill>
                <a:latin typeface="Arial"/>
                <a:ea typeface="+mn-ea"/>
                <a:cs typeface="+mn-cs"/>
              </a:defRPr>
            </a:lvl4pPr>
            <a:lvl5pPr marL="1828800" indent="0" algn="ctr" defTabSz="914400" rtl="0" eaLnBrk="1" latinLnBrk="0" hangingPunct="1">
              <a:spcBef>
                <a:spcPct val="20000"/>
              </a:spcBef>
              <a:buFont typeface="Arial" pitchFamily="34" charset="0"/>
              <a:buNone/>
              <a:defRPr sz="1400" kern="1200">
                <a:solidFill>
                  <a:schemeClr val="tx1">
                    <a:tint val="75000"/>
                  </a:schemeClr>
                </a:solidFill>
                <a:latin typeface="Arial"/>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u="sng" dirty="0" err="1" smtClean="0"/>
              <a:t>gradjevinskedozvole.rs</a:t>
            </a:r>
            <a:endParaRPr lang="en-US" u="sng" dirty="0" smtClean="0"/>
          </a:p>
          <a:p>
            <a:pPr algn="ctr"/>
            <a:endParaRPr lang="en-US" sz="1600" dirty="0" smtClean="0"/>
          </a:p>
          <a:p>
            <a:pPr algn="ctr"/>
            <a:r>
              <a:rPr lang="en-US" sz="1600" dirty="0" err="1" smtClean="0"/>
              <a:t>Pristup</a:t>
            </a:r>
            <a:r>
              <a:rPr lang="en-US" sz="1600" dirty="0" smtClean="0"/>
              <a:t> </a:t>
            </a:r>
            <a:r>
              <a:rPr lang="en-US" sz="1600" dirty="0" err="1" smtClean="0"/>
              <a:t>portalu</a:t>
            </a:r>
            <a:r>
              <a:rPr lang="en-US" sz="1600" dirty="0" smtClean="0"/>
              <a:t> </a:t>
            </a:r>
            <a:r>
              <a:rPr lang="en-US" sz="1600" dirty="0" err="1" smtClean="0"/>
              <a:t>za</a:t>
            </a:r>
            <a:r>
              <a:rPr lang="en-US" sz="1600" dirty="0" smtClean="0"/>
              <a:t> </a:t>
            </a:r>
            <a:r>
              <a:rPr lang="en-US" sz="1600" dirty="0" err="1" smtClean="0"/>
              <a:t>elektronsko</a:t>
            </a:r>
            <a:r>
              <a:rPr lang="en-US" sz="1600" dirty="0" smtClean="0"/>
              <a:t> </a:t>
            </a:r>
            <a:r>
              <a:rPr lang="en-US" sz="1600" dirty="0" err="1" smtClean="0"/>
              <a:t>podnošenje</a:t>
            </a:r>
            <a:r>
              <a:rPr lang="en-US" sz="1600" dirty="0" smtClean="0"/>
              <a:t> </a:t>
            </a:r>
            <a:r>
              <a:rPr lang="en-US" sz="1600" dirty="0" err="1" smtClean="0"/>
              <a:t>građevinskih</a:t>
            </a:r>
            <a:r>
              <a:rPr lang="en-US" sz="1600" dirty="0" smtClean="0"/>
              <a:t> </a:t>
            </a:r>
            <a:r>
              <a:rPr lang="en-US" sz="1600" dirty="0" err="1" smtClean="0"/>
              <a:t>dozvola</a:t>
            </a:r>
            <a:endParaRPr lang="en-US" sz="1600" dirty="0" smtClean="0"/>
          </a:p>
          <a:p>
            <a:pPr algn="ctr"/>
            <a:endParaRPr lang="en-US" sz="1600" dirty="0" smtClean="0"/>
          </a:p>
          <a:p>
            <a:pPr algn="ctr"/>
            <a:r>
              <a:rPr lang="en-US" sz="1600" dirty="0" smtClean="0"/>
              <a:t>VODIČ KROZ DOZVOLE ZA IZGRADNJU</a:t>
            </a:r>
          </a:p>
          <a:p>
            <a:pPr algn="ctr"/>
            <a:endParaRPr lang="en-US" sz="1600" dirty="0" smtClean="0"/>
          </a:p>
          <a:p>
            <a:pPr algn="ctr"/>
            <a:r>
              <a:rPr lang="en-US" sz="1600" dirty="0" err="1" smtClean="0"/>
              <a:t>Pitanja</a:t>
            </a:r>
            <a:r>
              <a:rPr lang="en-US" sz="1600" dirty="0" smtClean="0"/>
              <a:t> </a:t>
            </a:r>
            <a:r>
              <a:rPr lang="en-US" sz="1600" dirty="0" err="1" smtClean="0"/>
              <a:t>i</a:t>
            </a:r>
            <a:r>
              <a:rPr lang="en-US" sz="1600" dirty="0" smtClean="0"/>
              <a:t> </a:t>
            </a:r>
            <a:r>
              <a:rPr lang="en-US" sz="1600" dirty="0" err="1" smtClean="0"/>
              <a:t>odgovori</a:t>
            </a:r>
            <a:endParaRPr lang="en-US" sz="1600" dirty="0" smtClean="0"/>
          </a:p>
          <a:p>
            <a:pPr algn="ctr"/>
            <a:endParaRPr lang="en-US" sz="1600" dirty="0"/>
          </a:p>
          <a:p>
            <a:pPr algn="ctr"/>
            <a:r>
              <a:rPr lang="en-US" sz="1600" dirty="0" smtClean="0"/>
              <a:t> </a:t>
            </a:r>
            <a:r>
              <a:rPr lang="en-US" sz="1600" dirty="0" err="1" smtClean="0"/>
              <a:t>Propisi</a:t>
            </a:r>
            <a:r>
              <a:rPr lang="en-US" sz="1600" dirty="0"/>
              <a:t> </a:t>
            </a:r>
            <a:r>
              <a:rPr lang="en-US" sz="1600" dirty="0" smtClean="0"/>
              <a:t>– </a:t>
            </a:r>
            <a:r>
              <a:rPr lang="en-US" sz="1600" dirty="0" err="1" smtClean="0"/>
              <a:t>zakoni</a:t>
            </a:r>
            <a:r>
              <a:rPr lang="en-US" sz="1600" dirty="0" smtClean="0"/>
              <a:t>, </a:t>
            </a:r>
            <a:r>
              <a:rPr lang="en-US" sz="1600" dirty="0" err="1" smtClean="0"/>
              <a:t>uredbe</a:t>
            </a:r>
            <a:r>
              <a:rPr lang="en-US" sz="1600" dirty="0" smtClean="0"/>
              <a:t>, </a:t>
            </a:r>
            <a:r>
              <a:rPr lang="en-US" sz="1600" dirty="0" err="1" smtClean="0"/>
              <a:t>pravilnici</a:t>
            </a:r>
            <a:r>
              <a:rPr lang="en-US" sz="1600" dirty="0" smtClean="0"/>
              <a:t>, </a:t>
            </a:r>
            <a:r>
              <a:rPr lang="en-US" sz="1600" dirty="0" err="1" smtClean="0"/>
              <a:t>mišljenja</a:t>
            </a:r>
            <a:r>
              <a:rPr lang="en-US" sz="1600" dirty="0" smtClean="0"/>
              <a:t>, </a:t>
            </a:r>
            <a:r>
              <a:rPr lang="en-US" sz="1600" dirty="0" err="1" smtClean="0"/>
              <a:t>uputstva</a:t>
            </a:r>
            <a:r>
              <a:rPr lang="en-US" sz="1600" dirty="0" smtClean="0"/>
              <a:t>, </a:t>
            </a:r>
            <a:r>
              <a:rPr lang="en-US" sz="1600" dirty="0" err="1" smtClean="0"/>
              <a:t>odluke</a:t>
            </a:r>
            <a:endParaRPr lang="en-US" sz="1600" dirty="0" smtClean="0"/>
          </a:p>
          <a:p>
            <a:pPr algn="ctr"/>
            <a:endParaRPr lang="en-US" sz="1600" dirty="0" smtClean="0"/>
          </a:p>
          <a:p>
            <a:pPr algn="ctr"/>
            <a:r>
              <a:rPr lang="en-US" sz="1600" dirty="0" smtClean="0"/>
              <a:t>E-</a:t>
            </a:r>
            <a:r>
              <a:rPr lang="en-US" sz="1600" dirty="0" err="1" smtClean="0"/>
              <a:t>procedura</a:t>
            </a:r>
            <a:r>
              <a:rPr lang="en-US" sz="1600" dirty="0" smtClean="0"/>
              <a:t> </a:t>
            </a:r>
            <a:r>
              <a:rPr lang="en-US" sz="1600" dirty="0" smtClean="0"/>
              <a:t>- </a:t>
            </a:r>
            <a:r>
              <a:rPr lang="en-US" sz="1600" dirty="0" err="1" smtClean="0"/>
              <a:t>tehnička</a:t>
            </a:r>
            <a:r>
              <a:rPr lang="en-US" sz="1600" dirty="0" smtClean="0"/>
              <a:t>, </a:t>
            </a:r>
            <a:r>
              <a:rPr lang="en-US" sz="1600" dirty="0" err="1" smtClean="0"/>
              <a:t>korisnička</a:t>
            </a:r>
            <a:r>
              <a:rPr lang="en-US" sz="1600" dirty="0" smtClean="0"/>
              <a:t> </a:t>
            </a:r>
            <a:r>
              <a:rPr lang="en-US" sz="1600" dirty="0" err="1" smtClean="0"/>
              <a:t>i</a:t>
            </a:r>
            <a:r>
              <a:rPr lang="en-US" sz="1600" dirty="0" smtClean="0"/>
              <a:t> video </a:t>
            </a:r>
            <a:r>
              <a:rPr lang="en-US" sz="1600" dirty="0" err="1" smtClean="0"/>
              <a:t>upitstva</a:t>
            </a:r>
            <a:r>
              <a:rPr lang="en-US" sz="1600" dirty="0" smtClean="0"/>
              <a:t>, </a:t>
            </a:r>
            <a:r>
              <a:rPr lang="en-US" sz="1600" dirty="0" err="1" smtClean="0"/>
              <a:t>pregled</a:t>
            </a:r>
            <a:r>
              <a:rPr lang="en-US" sz="1600" dirty="0" smtClean="0"/>
              <a:t> </a:t>
            </a:r>
            <a:r>
              <a:rPr lang="en-US" sz="1600" dirty="0" err="1" smtClean="0"/>
              <a:t>najčešćih</a:t>
            </a:r>
            <a:r>
              <a:rPr lang="en-US" sz="1600" dirty="0" smtClean="0"/>
              <a:t> </a:t>
            </a:r>
            <a:r>
              <a:rPr lang="en-US" sz="1600" dirty="0" err="1" smtClean="0"/>
              <a:t>grešaka</a:t>
            </a:r>
            <a:endParaRPr lang="en-US" sz="1600" dirty="0" smtClean="0"/>
          </a:p>
          <a:p>
            <a:pPr algn="ctr"/>
            <a:endParaRPr lang="en-US" sz="1600" dirty="0" smtClean="0"/>
          </a:p>
          <a:p>
            <a:pPr algn="ctr"/>
            <a:r>
              <a:rPr lang="en-US" sz="1600" dirty="0" err="1" smtClean="0"/>
              <a:t>Korisna</a:t>
            </a:r>
            <a:r>
              <a:rPr lang="en-US" sz="1600" dirty="0" smtClean="0"/>
              <a:t> </a:t>
            </a:r>
            <a:r>
              <a:rPr lang="en-US" sz="1600" dirty="0" err="1" smtClean="0"/>
              <a:t>dokumenta</a:t>
            </a:r>
            <a:endParaRPr lang="en-US" sz="1600" dirty="0"/>
          </a:p>
          <a:p>
            <a:pPr algn="ctr"/>
            <a:endParaRPr lang="en-US" sz="1600" dirty="0"/>
          </a:p>
        </p:txBody>
      </p:sp>
    </p:spTree>
    <p:extLst>
      <p:ext uri="{BB962C8B-B14F-4D97-AF65-F5344CB8AC3E}">
        <p14:creationId xmlns:p14="http://schemas.microsoft.com/office/powerpoint/2010/main" val="144486863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971600" y="260648"/>
            <a:ext cx="7992888" cy="504056"/>
          </a:xfrm>
        </p:spPr>
        <p:txBody>
          <a:bodyPr/>
          <a:lstStyle/>
          <a:p>
            <a:r>
              <a:rPr lang="uz-Cyrl-UZ" b="1" dirty="0"/>
              <a:t>IDEJNI PROJEKAT ZA OBJEKTE IZ ČLANA 133. ZPI</a:t>
            </a:r>
            <a:endParaRPr lang="en-US" b="1" dirty="0"/>
          </a:p>
        </p:txBody>
      </p:sp>
      <p:pic>
        <p:nvPicPr>
          <p:cNvPr id="3" name="Picture 2"/>
          <p:cNvPicPr>
            <a:picLocks noChangeAspect="1"/>
          </p:cNvPicPr>
          <p:nvPr/>
        </p:nvPicPr>
        <p:blipFill>
          <a:blip r:embed="rId2"/>
          <a:stretch>
            <a:fillRect/>
          </a:stretch>
        </p:blipFill>
        <p:spPr>
          <a:xfrm>
            <a:off x="283085" y="1484784"/>
            <a:ext cx="8897427" cy="1440160"/>
          </a:xfrm>
          <a:prstGeom prst="rect">
            <a:avLst/>
          </a:prstGeom>
        </p:spPr>
      </p:pic>
    </p:spTree>
    <p:extLst>
      <p:ext uri="{BB962C8B-B14F-4D97-AF65-F5344CB8AC3E}">
        <p14:creationId xmlns:p14="http://schemas.microsoft.com/office/powerpoint/2010/main" val="189898671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73138" y="1196753"/>
            <a:ext cx="7271270" cy="504056"/>
          </a:xfrm>
        </p:spPr>
        <p:txBody>
          <a:bodyPr>
            <a:normAutofit/>
          </a:bodyPr>
          <a:lstStyle/>
          <a:p>
            <a:r>
              <a:rPr lang="uz-Cyrl-UZ" sz="1700" dirty="0"/>
              <a:t>Šta se određuje idejnim projektom?</a:t>
            </a:r>
            <a:endParaRPr lang="en-US" sz="1700" dirty="0"/>
          </a:p>
        </p:txBody>
      </p:sp>
      <p:sp>
        <p:nvSpPr>
          <p:cNvPr id="5" name="Title 1"/>
          <p:cNvSpPr>
            <a:spLocks noGrp="1"/>
          </p:cNvSpPr>
          <p:nvPr>
            <p:ph type="title"/>
          </p:nvPr>
        </p:nvSpPr>
        <p:spPr>
          <a:xfrm>
            <a:off x="971600" y="260648"/>
            <a:ext cx="7992888" cy="504056"/>
          </a:xfrm>
        </p:spPr>
        <p:txBody>
          <a:bodyPr/>
          <a:lstStyle/>
          <a:p>
            <a:r>
              <a:rPr lang="uz-Cyrl-UZ" b="1" dirty="0"/>
              <a:t>IDEJNI PROJEKAT ZA OBJEKTE IZ ČLANA 133. ZPI</a:t>
            </a:r>
            <a:endParaRPr lang="en-US" b="1" dirty="0"/>
          </a:p>
        </p:txBody>
      </p:sp>
      <p:pic>
        <p:nvPicPr>
          <p:cNvPr id="3" name="Picture 2"/>
          <p:cNvPicPr>
            <a:picLocks noChangeAspect="1"/>
          </p:cNvPicPr>
          <p:nvPr/>
        </p:nvPicPr>
        <p:blipFill>
          <a:blip r:embed="rId2"/>
          <a:stretch>
            <a:fillRect/>
          </a:stretch>
        </p:blipFill>
        <p:spPr>
          <a:xfrm>
            <a:off x="420745" y="1844824"/>
            <a:ext cx="8342358" cy="2016224"/>
          </a:xfrm>
          <a:prstGeom prst="rect">
            <a:avLst/>
          </a:prstGeom>
        </p:spPr>
      </p:pic>
    </p:spTree>
    <p:extLst>
      <p:ext uri="{BB962C8B-B14F-4D97-AF65-F5344CB8AC3E}">
        <p14:creationId xmlns:p14="http://schemas.microsoft.com/office/powerpoint/2010/main" val="377154908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73138" y="1196753"/>
            <a:ext cx="7271270" cy="504056"/>
          </a:xfrm>
        </p:spPr>
        <p:txBody>
          <a:bodyPr>
            <a:normAutofit/>
          </a:bodyPr>
          <a:lstStyle/>
          <a:p>
            <a:r>
              <a:rPr lang="uz-Cyrl-UZ" sz="1700" dirty="0"/>
              <a:t>Kako se određuje sadržina idejnog projekta?</a:t>
            </a:r>
            <a:endParaRPr lang="en-US" sz="1700" dirty="0"/>
          </a:p>
        </p:txBody>
      </p:sp>
      <p:sp>
        <p:nvSpPr>
          <p:cNvPr id="5" name="Title 1"/>
          <p:cNvSpPr>
            <a:spLocks noGrp="1"/>
          </p:cNvSpPr>
          <p:nvPr>
            <p:ph type="title"/>
          </p:nvPr>
        </p:nvSpPr>
        <p:spPr>
          <a:xfrm>
            <a:off x="971600" y="260648"/>
            <a:ext cx="7992888" cy="504056"/>
          </a:xfrm>
        </p:spPr>
        <p:txBody>
          <a:bodyPr/>
          <a:lstStyle/>
          <a:p>
            <a:r>
              <a:rPr lang="uz-Cyrl-UZ" b="1" dirty="0"/>
              <a:t>IDEJNI PROJEKAT ZA OBJEKTE IZ ČLANA 133. ZPI</a:t>
            </a:r>
            <a:endParaRPr lang="en-US" b="1" dirty="0"/>
          </a:p>
        </p:txBody>
      </p:sp>
      <p:pic>
        <p:nvPicPr>
          <p:cNvPr id="3" name="Picture 2"/>
          <p:cNvPicPr>
            <a:picLocks noChangeAspect="1"/>
          </p:cNvPicPr>
          <p:nvPr/>
        </p:nvPicPr>
        <p:blipFill>
          <a:blip r:embed="rId2"/>
          <a:stretch>
            <a:fillRect/>
          </a:stretch>
        </p:blipFill>
        <p:spPr>
          <a:xfrm>
            <a:off x="369585" y="1700808"/>
            <a:ext cx="8471898" cy="2160240"/>
          </a:xfrm>
          <a:prstGeom prst="rect">
            <a:avLst/>
          </a:prstGeom>
        </p:spPr>
      </p:pic>
      <p:sp>
        <p:nvSpPr>
          <p:cNvPr id="8" name="Subtitle 5"/>
          <p:cNvSpPr txBox="1">
            <a:spLocks/>
          </p:cNvSpPr>
          <p:nvPr/>
        </p:nvSpPr>
        <p:spPr>
          <a:xfrm>
            <a:off x="1043608" y="4365104"/>
            <a:ext cx="7271270" cy="504056"/>
          </a:xfrm>
          <a:prstGeom prst="rect">
            <a:avLst/>
          </a:prstGeom>
        </p:spPr>
        <p:txBody>
          <a:bodyPr lIns="0" anchor="ctr">
            <a:normAutofit/>
          </a:bodyPr>
          <a:lstStyle>
            <a:lvl1pPr marL="0" indent="0" algn="l" defTabSz="914400" rtl="0" eaLnBrk="1" latinLnBrk="0" hangingPunct="1">
              <a:spcBef>
                <a:spcPct val="20000"/>
              </a:spcBef>
              <a:buFont typeface="Arial" pitchFamily="34" charset="0"/>
              <a:buNone/>
              <a:defRPr sz="2000" b="1" kern="1200">
                <a:solidFill>
                  <a:srgbClr val="5F6062"/>
                </a:solidFill>
                <a:latin typeface="Arial"/>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Arial"/>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Arial"/>
                <a:ea typeface="+mn-ea"/>
                <a:cs typeface="+mn-cs"/>
              </a:defRPr>
            </a:lvl3pPr>
            <a:lvl4pPr marL="1371600" indent="0" algn="ctr" defTabSz="914400" rtl="0" eaLnBrk="1" latinLnBrk="0" hangingPunct="1">
              <a:spcBef>
                <a:spcPct val="20000"/>
              </a:spcBef>
              <a:buFont typeface="Arial" pitchFamily="34" charset="0"/>
              <a:buNone/>
              <a:defRPr sz="1400" kern="1200">
                <a:solidFill>
                  <a:schemeClr val="tx1">
                    <a:tint val="75000"/>
                  </a:schemeClr>
                </a:solidFill>
                <a:latin typeface="Arial"/>
                <a:ea typeface="+mn-ea"/>
                <a:cs typeface="+mn-cs"/>
              </a:defRPr>
            </a:lvl4pPr>
            <a:lvl5pPr marL="1828800" indent="0" algn="ctr" defTabSz="914400" rtl="0" eaLnBrk="1" latinLnBrk="0" hangingPunct="1">
              <a:spcBef>
                <a:spcPct val="20000"/>
              </a:spcBef>
              <a:buFont typeface="Arial" pitchFamily="34" charset="0"/>
              <a:buNone/>
              <a:defRPr sz="1400" kern="1200">
                <a:solidFill>
                  <a:schemeClr val="tx1">
                    <a:tint val="75000"/>
                  </a:schemeClr>
                </a:solidFill>
                <a:latin typeface="Arial"/>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uz-Cyrl-UZ" sz="1700" dirty="0"/>
              <a:t>Da li se, kao prilog idejnom projektu, prilažu elaborati i studije?</a:t>
            </a:r>
            <a:endParaRPr lang="en-US" sz="1700" dirty="0"/>
          </a:p>
        </p:txBody>
      </p:sp>
      <p:pic>
        <p:nvPicPr>
          <p:cNvPr id="4" name="Picture 3"/>
          <p:cNvPicPr>
            <a:picLocks noChangeAspect="1"/>
          </p:cNvPicPr>
          <p:nvPr/>
        </p:nvPicPr>
        <p:blipFill>
          <a:blip r:embed="rId3"/>
          <a:stretch>
            <a:fillRect/>
          </a:stretch>
        </p:blipFill>
        <p:spPr>
          <a:xfrm>
            <a:off x="323528" y="4941168"/>
            <a:ext cx="8568952" cy="778996"/>
          </a:xfrm>
          <a:prstGeom prst="rect">
            <a:avLst/>
          </a:prstGeom>
        </p:spPr>
      </p:pic>
    </p:spTree>
    <p:extLst>
      <p:ext uri="{BB962C8B-B14F-4D97-AF65-F5344CB8AC3E}">
        <p14:creationId xmlns:p14="http://schemas.microsoft.com/office/powerpoint/2010/main" val="77538336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827584" y="144017"/>
            <a:ext cx="7776864" cy="6381327"/>
            <a:chOff x="0" y="0"/>
            <a:chExt cx="6438900" cy="5121275"/>
          </a:xfrm>
        </p:grpSpPr>
        <p:grpSp>
          <p:nvGrpSpPr>
            <p:cNvPr id="9" name="Group 8"/>
            <p:cNvGrpSpPr/>
            <p:nvPr/>
          </p:nvGrpSpPr>
          <p:grpSpPr>
            <a:xfrm>
              <a:off x="0" y="0"/>
              <a:ext cx="6289040" cy="3733800"/>
              <a:chOff x="0" y="0"/>
              <a:chExt cx="6289040" cy="3733800"/>
            </a:xfrm>
          </p:grpSpPr>
          <p:sp>
            <p:nvSpPr>
              <p:cNvPr id="11" name="Rectangle 10"/>
              <p:cNvSpPr/>
              <p:nvPr/>
            </p:nvSpPr>
            <p:spPr>
              <a:xfrm>
                <a:off x="1714500" y="0"/>
                <a:ext cx="3543300" cy="571500"/>
              </a:xfrm>
              <a:prstGeom prst="rect">
                <a:avLst/>
              </a:prstGeom>
              <a:solidFill>
                <a:srgbClr val="632523"/>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uz-Cyrl-UZ" sz="1400" b="1">
                    <a:solidFill>
                      <a:srgbClr val="FFFFFF"/>
                    </a:solidFill>
                    <a:effectLst/>
                    <a:latin typeface="Cambria"/>
                    <a:ea typeface="Calibri"/>
                    <a:cs typeface="Times New Roman"/>
                  </a:rPr>
                  <a:t>SADRŽINA IDEJNOG PROJEKTA </a:t>
                </a:r>
                <a:endParaRPr lang="en-US" sz="1400">
                  <a:effectLst/>
                  <a:latin typeface="Calibri"/>
                  <a:ea typeface="Calibri"/>
                  <a:cs typeface="Times New Roman"/>
                </a:endParaRPr>
              </a:p>
              <a:p>
                <a:pPr algn="ctr">
                  <a:spcAft>
                    <a:spcPts val="600"/>
                  </a:spcAft>
                </a:pPr>
                <a:r>
                  <a:rPr lang="uz-Cyrl-UZ" sz="1400" b="1">
                    <a:solidFill>
                      <a:srgbClr val="FFFFFF"/>
                    </a:solidFill>
                    <a:effectLst/>
                    <a:latin typeface="Cambria"/>
                    <a:ea typeface="Calibri"/>
                    <a:cs typeface="Times New Roman"/>
                  </a:rPr>
                  <a:t>za objekte iz člana 133. ZPI</a:t>
                </a:r>
                <a:endParaRPr lang="en-US" sz="1400">
                  <a:effectLst/>
                  <a:latin typeface="Calibri"/>
                  <a:ea typeface="Calibri"/>
                  <a:cs typeface="Times New Roman"/>
                </a:endParaRPr>
              </a:p>
            </p:txBody>
          </p:sp>
          <p:sp>
            <p:nvSpPr>
              <p:cNvPr id="12" name="Rectangle 11"/>
              <p:cNvSpPr/>
              <p:nvPr/>
            </p:nvSpPr>
            <p:spPr>
              <a:xfrm>
                <a:off x="914400" y="956944"/>
                <a:ext cx="5372100" cy="1294765"/>
              </a:xfrm>
              <a:prstGeom prst="rect">
                <a:avLst/>
              </a:prstGeom>
              <a:solidFill>
                <a:srgbClr val="B7DEE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spcAft>
                    <a:spcPts val="0"/>
                  </a:spcAft>
                  <a:buSzPts val="900"/>
                  <a:buFont typeface="Wingdings"/>
                  <a:buChar char=""/>
                </a:pPr>
                <a:r>
                  <a:rPr lang="uz-Cyrl-UZ" sz="1200" b="1">
                    <a:solidFill>
                      <a:srgbClr val="215868"/>
                    </a:solidFill>
                    <a:effectLst/>
                    <a:latin typeface="Cambria"/>
                    <a:ea typeface="Calibri"/>
                    <a:cs typeface="Times New Roman"/>
                  </a:rPr>
                  <a:t>Osnovni sadržaj - popunjeni formular iz Priloga 1 PTD</a:t>
                </a:r>
                <a:endParaRPr lang="en-US" sz="1200">
                  <a:effectLst/>
                  <a:latin typeface="Calibri"/>
                  <a:ea typeface="Calibri"/>
                  <a:cs typeface="Times New Roman"/>
                </a:endParaRPr>
              </a:p>
              <a:p>
                <a:pPr marL="342900" lvl="0" indent="-342900">
                  <a:spcAft>
                    <a:spcPts val="0"/>
                  </a:spcAft>
                  <a:buSzPts val="900"/>
                  <a:buFont typeface="Wingdings"/>
                  <a:buChar char=""/>
                </a:pPr>
                <a:r>
                  <a:rPr lang="uz-Cyrl-UZ" sz="1200" b="1">
                    <a:solidFill>
                      <a:srgbClr val="215868"/>
                    </a:solidFill>
                    <a:effectLst/>
                    <a:latin typeface="Cambria"/>
                    <a:ea typeface="Calibri"/>
                    <a:cs typeface="Times New Roman"/>
                  </a:rPr>
                  <a:t>Odluku o određivanju glavnog projektanta potpisano od strane investitora, Prilog 8 PTD</a:t>
                </a:r>
                <a:endParaRPr lang="en-US" sz="1200">
                  <a:effectLst/>
                  <a:latin typeface="Calibri"/>
                  <a:ea typeface="Calibri"/>
                  <a:cs typeface="Times New Roman"/>
                </a:endParaRPr>
              </a:p>
              <a:p>
                <a:pPr marL="342900" lvl="0" indent="-342900">
                  <a:spcAft>
                    <a:spcPts val="0"/>
                  </a:spcAft>
                  <a:buSzPts val="900"/>
                  <a:buFont typeface="Wingdings"/>
                  <a:buChar char=""/>
                </a:pPr>
                <a:r>
                  <a:rPr lang="uz-Cyrl-UZ" sz="1200" b="1">
                    <a:solidFill>
                      <a:srgbClr val="215868"/>
                    </a:solidFill>
                    <a:effectLst/>
                    <a:latin typeface="Cambria"/>
                    <a:ea typeface="Calibri"/>
                    <a:cs typeface="Times New Roman"/>
                  </a:rPr>
                  <a:t>Izjavu glavnog projektanta kojom se potvrđuje međusobna usaglašenost delova projekta, Prilog 3 PTD</a:t>
                </a:r>
                <a:endParaRPr lang="en-US" sz="1200">
                  <a:effectLst/>
                  <a:latin typeface="Calibri"/>
                  <a:ea typeface="Calibri"/>
                  <a:cs typeface="Times New Roman"/>
                </a:endParaRPr>
              </a:p>
              <a:p>
                <a:pPr marL="342900" lvl="0" indent="-342900">
                  <a:spcAft>
                    <a:spcPts val="0"/>
                  </a:spcAft>
                  <a:buSzPts val="900"/>
                  <a:buFont typeface="Wingdings"/>
                  <a:buChar char=""/>
                </a:pPr>
                <a:r>
                  <a:rPr lang="uz-Cyrl-UZ" sz="1200" b="1">
                    <a:solidFill>
                      <a:srgbClr val="215868"/>
                    </a:solidFill>
                    <a:effectLst/>
                    <a:latin typeface="Cambria"/>
                    <a:ea typeface="Calibri"/>
                    <a:cs typeface="Times New Roman"/>
                  </a:rPr>
                  <a:t>Sažeti tehnički opis postojećeg i predviđenog stanja, objekta, instalacija i opreme, potpisan i overen pečatom od strane glavnog projektanta</a:t>
                </a:r>
                <a:endParaRPr lang="en-US" sz="1200">
                  <a:effectLst/>
                  <a:latin typeface="Calibri"/>
                  <a:ea typeface="Calibri"/>
                  <a:cs typeface="Times New Roman"/>
                </a:endParaRPr>
              </a:p>
            </p:txBody>
          </p:sp>
          <p:sp>
            <p:nvSpPr>
              <p:cNvPr id="13" name="Oval 12"/>
              <p:cNvSpPr/>
              <p:nvPr/>
            </p:nvSpPr>
            <p:spPr>
              <a:xfrm>
                <a:off x="0" y="457201"/>
                <a:ext cx="1371600" cy="641350"/>
              </a:xfrm>
              <a:prstGeom prst="ellipse">
                <a:avLst/>
              </a:prstGeom>
              <a:solidFill>
                <a:srgbClr val="21596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uz-Cyrl-UZ" sz="1200" b="1" dirty="0">
                    <a:solidFill>
                      <a:srgbClr val="FFFFFF"/>
                    </a:solidFill>
                    <a:effectLst/>
                    <a:latin typeface="Cambria"/>
                    <a:ea typeface="Calibri"/>
                    <a:cs typeface="Times New Roman"/>
                  </a:rPr>
                  <a:t>GLAVNA SVESKA</a:t>
                </a:r>
                <a:endParaRPr lang="en-US" sz="1200" dirty="0">
                  <a:effectLst/>
                  <a:latin typeface="Calibri"/>
                  <a:ea typeface="Calibri"/>
                  <a:cs typeface="Times New Roman"/>
                </a:endParaRPr>
              </a:p>
            </p:txBody>
          </p:sp>
          <p:sp>
            <p:nvSpPr>
              <p:cNvPr id="14" name="Rectangle 13"/>
              <p:cNvSpPr/>
              <p:nvPr/>
            </p:nvSpPr>
            <p:spPr>
              <a:xfrm>
                <a:off x="914400" y="2698750"/>
                <a:ext cx="5372100" cy="558165"/>
              </a:xfrm>
              <a:prstGeom prst="rect">
                <a:avLst/>
              </a:prstGeom>
              <a:solidFill>
                <a:srgbClr val="B7DEE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spcAft>
                    <a:spcPts val="0"/>
                  </a:spcAft>
                  <a:buSzPts val="900"/>
                  <a:buFont typeface="Wingdings"/>
                  <a:buChar char=""/>
                </a:pPr>
                <a:r>
                  <a:rPr lang="uz-Cyrl-UZ" sz="1200" b="1" dirty="0">
                    <a:solidFill>
                      <a:srgbClr val="215868"/>
                    </a:solidFill>
                    <a:effectLst/>
                    <a:latin typeface="Cambria"/>
                    <a:ea typeface="Calibri"/>
                    <a:cs typeface="Times New Roman"/>
                  </a:rPr>
                  <a:t>sadrži sve projekte koji su, zavisno od vrste radova koji se izvode, potrebni, a obavezno projekat kojim se određuje objekat u prostoru (arhitektura ili dr.)</a:t>
                </a:r>
                <a:endParaRPr lang="en-US" sz="1200" dirty="0">
                  <a:effectLst/>
                  <a:latin typeface="Calibri"/>
                  <a:ea typeface="Calibri"/>
                  <a:cs typeface="Times New Roman"/>
                </a:endParaRPr>
              </a:p>
              <a:p>
                <a:pPr marL="342900" lvl="0" indent="-342900">
                  <a:spcAft>
                    <a:spcPts val="0"/>
                  </a:spcAft>
                  <a:buSzPts val="900"/>
                  <a:buFont typeface="Wingdings"/>
                  <a:buChar char=""/>
                </a:pPr>
                <a:r>
                  <a:rPr lang="uz-Cyrl-UZ" sz="1200" b="1" dirty="0">
                    <a:solidFill>
                      <a:srgbClr val="215868"/>
                    </a:solidFill>
                    <a:effectLst/>
                    <a:latin typeface="Cambria"/>
                    <a:ea typeface="Calibri"/>
                    <a:cs typeface="Times New Roman"/>
                  </a:rPr>
                  <a:t>svaki od delova projekta sadrži: </a:t>
                </a:r>
                <a:endParaRPr lang="en-US" sz="1200" dirty="0">
                  <a:effectLst/>
                  <a:latin typeface="Calibri"/>
                  <a:ea typeface="Calibri"/>
                  <a:cs typeface="Times New Roman"/>
                </a:endParaRPr>
              </a:p>
              <a:p>
                <a:pPr marL="180340" indent="-180340">
                  <a:spcAft>
                    <a:spcPts val="600"/>
                  </a:spcAft>
                </a:pPr>
                <a:r>
                  <a:rPr lang="uz-Cyrl-UZ" sz="1200" b="1" dirty="0">
                    <a:solidFill>
                      <a:srgbClr val="215868"/>
                    </a:solidFill>
                    <a:effectLst/>
                    <a:latin typeface="Cambria"/>
                    <a:ea typeface="Calibri"/>
                    <a:cs typeface="Times New Roman"/>
                  </a:rPr>
                  <a:t> </a:t>
                </a:r>
                <a:endParaRPr lang="en-US" sz="1200" dirty="0">
                  <a:effectLst/>
                  <a:latin typeface="Calibri"/>
                  <a:ea typeface="Calibri"/>
                  <a:cs typeface="Times New Roman"/>
                </a:endParaRPr>
              </a:p>
            </p:txBody>
          </p:sp>
          <p:sp>
            <p:nvSpPr>
              <p:cNvPr id="15" name="Oval 14"/>
              <p:cNvSpPr/>
              <p:nvPr/>
            </p:nvSpPr>
            <p:spPr>
              <a:xfrm>
                <a:off x="0" y="2286000"/>
                <a:ext cx="1371600" cy="513715"/>
              </a:xfrm>
              <a:prstGeom prst="ellipse">
                <a:avLst/>
              </a:prstGeom>
              <a:solidFill>
                <a:srgbClr val="21596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uz-Cyrl-UZ" sz="1200" b="1">
                    <a:solidFill>
                      <a:srgbClr val="FFFFFF"/>
                    </a:solidFill>
                    <a:effectLst/>
                    <a:latin typeface="Cambria"/>
                    <a:ea typeface="Calibri"/>
                    <a:cs typeface="Times New Roman"/>
                  </a:rPr>
                  <a:t>PROJEKTI</a:t>
                </a:r>
                <a:endParaRPr lang="en-US" sz="1200">
                  <a:effectLst/>
                  <a:latin typeface="Calibri"/>
                  <a:ea typeface="Calibri"/>
                  <a:cs typeface="Times New Roman"/>
                </a:endParaRPr>
              </a:p>
            </p:txBody>
          </p:sp>
          <p:sp>
            <p:nvSpPr>
              <p:cNvPr id="16" name="Rectangle 15"/>
              <p:cNvSpPr/>
              <p:nvPr/>
            </p:nvSpPr>
            <p:spPr>
              <a:xfrm>
                <a:off x="2283460" y="3314700"/>
                <a:ext cx="1259840" cy="419100"/>
              </a:xfrm>
              <a:prstGeom prst="rect">
                <a:avLst/>
              </a:prstGeom>
              <a:solidFill>
                <a:srgbClr val="B7DEE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90170">
                  <a:spcAft>
                    <a:spcPts val="600"/>
                  </a:spcAft>
                </a:pPr>
                <a:r>
                  <a:rPr lang="uz-Cyrl-UZ" sz="1000" b="1" dirty="0">
                    <a:solidFill>
                      <a:srgbClr val="215868"/>
                    </a:solidFill>
                    <a:effectLst/>
                    <a:latin typeface="Cambria"/>
                    <a:ea typeface="Calibri"/>
                    <a:cs typeface="Times New Roman"/>
                  </a:rPr>
                  <a:t>TEKSTUALNA DOKUMENTACIJA</a:t>
                </a:r>
                <a:endParaRPr lang="en-US" sz="1000" dirty="0">
                  <a:effectLst/>
                  <a:latin typeface="Calibri"/>
                  <a:ea typeface="Calibri"/>
                  <a:cs typeface="Times New Roman"/>
                </a:endParaRPr>
              </a:p>
            </p:txBody>
          </p:sp>
          <p:sp>
            <p:nvSpPr>
              <p:cNvPr id="17" name="Rectangle 16"/>
              <p:cNvSpPr/>
              <p:nvPr/>
            </p:nvSpPr>
            <p:spPr>
              <a:xfrm>
                <a:off x="914400" y="3314700"/>
                <a:ext cx="1259840" cy="419100"/>
              </a:xfrm>
              <a:prstGeom prst="rect">
                <a:avLst/>
              </a:prstGeom>
              <a:solidFill>
                <a:srgbClr val="B7DEE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90170">
                  <a:spcAft>
                    <a:spcPts val="600"/>
                  </a:spcAft>
                </a:pPr>
                <a:r>
                  <a:rPr lang="uz-Cyrl-UZ" sz="1000" b="1" dirty="0">
                    <a:solidFill>
                      <a:srgbClr val="215868"/>
                    </a:solidFill>
                    <a:effectLst/>
                    <a:latin typeface="Cambria"/>
                    <a:ea typeface="Calibri"/>
                    <a:cs typeface="Times New Roman"/>
                  </a:rPr>
                  <a:t>OPŠTA DOKUMENTACIJA</a:t>
                </a:r>
                <a:endParaRPr lang="en-US" sz="1000" dirty="0">
                  <a:effectLst/>
                  <a:latin typeface="Calibri"/>
                  <a:ea typeface="Calibri"/>
                  <a:cs typeface="Times New Roman"/>
                </a:endParaRPr>
              </a:p>
            </p:txBody>
          </p:sp>
          <p:sp>
            <p:nvSpPr>
              <p:cNvPr id="18" name="Rectangle 17"/>
              <p:cNvSpPr/>
              <p:nvPr/>
            </p:nvSpPr>
            <p:spPr>
              <a:xfrm>
                <a:off x="3655060" y="3314700"/>
                <a:ext cx="1259840" cy="419100"/>
              </a:xfrm>
              <a:prstGeom prst="rect">
                <a:avLst/>
              </a:prstGeom>
              <a:solidFill>
                <a:srgbClr val="B7DEE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90170">
                  <a:spcAft>
                    <a:spcPts val="600"/>
                  </a:spcAft>
                </a:pPr>
                <a:r>
                  <a:rPr lang="uz-Cyrl-UZ" sz="1000" b="1" dirty="0">
                    <a:solidFill>
                      <a:srgbClr val="215868"/>
                    </a:solidFill>
                    <a:effectLst/>
                    <a:latin typeface="Cambria"/>
                    <a:ea typeface="Calibri"/>
                    <a:cs typeface="Times New Roman"/>
                  </a:rPr>
                  <a:t>NUMERIČKA DOKUMENTACIJA</a:t>
                </a:r>
                <a:endParaRPr lang="en-US" sz="1000" dirty="0">
                  <a:effectLst/>
                  <a:latin typeface="Calibri"/>
                  <a:ea typeface="Calibri"/>
                  <a:cs typeface="Times New Roman"/>
                </a:endParaRPr>
              </a:p>
            </p:txBody>
          </p:sp>
          <p:sp>
            <p:nvSpPr>
              <p:cNvPr id="19" name="Rectangle 18"/>
              <p:cNvSpPr/>
              <p:nvPr/>
            </p:nvSpPr>
            <p:spPr>
              <a:xfrm>
                <a:off x="5029200" y="3314700"/>
                <a:ext cx="1259840" cy="419100"/>
              </a:xfrm>
              <a:prstGeom prst="rect">
                <a:avLst/>
              </a:prstGeom>
              <a:solidFill>
                <a:srgbClr val="B7DEE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90170">
                  <a:spcAft>
                    <a:spcPts val="600"/>
                  </a:spcAft>
                </a:pPr>
                <a:r>
                  <a:rPr lang="uz-Cyrl-UZ" sz="1000" b="1">
                    <a:solidFill>
                      <a:srgbClr val="215868"/>
                    </a:solidFill>
                    <a:effectLst/>
                    <a:latin typeface="Cambria"/>
                    <a:ea typeface="Calibri"/>
                    <a:cs typeface="Times New Roman"/>
                  </a:rPr>
                  <a:t>GRAFIČKA DOKUMENTACIJA</a:t>
                </a:r>
                <a:endParaRPr lang="en-US" sz="1000">
                  <a:effectLst/>
                  <a:latin typeface="Calibri"/>
                  <a:ea typeface="Calibri"/>
                  <a:cs typeface="Times New Roman"/>
                </a:endParaRPr>
              </a:p>
            </p:txBody>
          </p:sp>
        </p:grpSp>
        <p:sp>
          <p:nvSpPr>
            <p:cNvPr id="10" name="Rectangle 9"/>
            <p:cNvSpPr/>
            <p:nvPr/>
          </p:nvSpPr>
          <p:spPr>
            <a:xfrm>
              <a:off x="342900" y="4000500"/>
              <a:ext cx="6096000" cy="1120775"/>
            </a:xfrm>
            <a:prstGeom prst="rect">
              <a:avLst/>
            </a:prstGeom>
            <a:solidFill>
              <a:srgbClr val="B7DEE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uz-Cyrl-UZ" sz="1200" b="1" i="1">
                  <a:solidFill>
                    <a:srgbClr val="215868"/>
                  </a:solidFill>
                  <a:effectLst/>
                  <a:latin typeface="Cambria"/>
                  <a:ea typeface="Calibri"/>
                  <a:cs typeface="Times New Roman"/>
                </a:rPr>
                <a:t>Grafički prilozi IDP se izrađuju u razmeri koja je navedena u zagradama, odnosno u drugoj prigodnoj razmeri koja omogućava pregledan prikaz, u zavisnosti od klase i namene objekta</a:t>
              </a:r>
              <a:endParaRPr lang="en-US" sz="1200">
                <a:effectLst/>
                <a:latin typeface="Calibri"/>
                <a:ea typeface="Calibri"/>
                <a:cs typeface="Times New Roman"/>
              </a:endParaRPr>
            </a:p>
            <a:p>
              <a:pPr>
                <a:spcAft>
                  <a:spcPts val="0"/>
                </a:spcAft>
              </a:pPr>
              <a:r>
                <a:rPr lang="uz-Cyrl-UZ" sz="1200" b="1" i="1">
                  <a:solidFill>
                    <a:srgbClr val="215868"/>
                  </a:solidFill>
                  <a:effectLst/>
                  <a:latin typeface="Cambria"/>
                  <a:ea typeface="Calibri"/>
                  <a:cs typeface="Times New Roman"/>
                </a:rPr>
                <a:t> </a:t>
              </a:r>
              <a:endParaRPr lang="en-US" sz="1200">
                <a:effectLst/>
                <a:latin typeface="Calibri"/>
                <a:ea typeface="Calibri"/>
                <a:cs typeface="Times New Roman"/>
              </a:endParaRPr>
            </a:p>
            <a:p>
              <a:pPr>
                <a:spcAft>
                  <a:spcPts val="0"/>
                </a:spcAft>
              </a:pPr>
              <a:r>
                <a:rPr lang="uz-Cyrl-UZ" sz="1200" b="1" i="1">
                  <a:solidFill>
                    <a:srgbClr val="215868"/>
                  </a:solidFill>
                  <a:effectLst/>
                  <a:latin typeface="Cambria"/>
                  <a:ea typeface="Calibri"/>
                  <a:cs typeface="Times New Roman"/>
                </a:rPr>
                <a:t>Geodetsku podlogu IDP čini topografski snimak predmetne lokacije integrisan sa katastarskim planom i izvodom iz katastra vodova, izrađen od strane registrovane geodetsk e organizacije sa odgovarajućom licencom </a:t>
              </a:r>
              <a:endParaRPr lang="en-US" sz="1200">
                <a:effectLst/>
                <a:latin typeface="Calibri"/>
                <a:ea typeface="Calibri"/>
                <a:cs typeface="Times New Roman"/>
              </a:endParaRPr>
            </a:p>
          </p:txBody>
        </p:sp>
      </p:grpSp>
    </p:spTree>
    <p:extLst>
      <p:ext uri="{BB962C8B-B14F-4D97-AF65-F5344CB8AC3E}">
        <p14:creationId xmlns:p14="http://schemas.microsoft.com/office/powerpoint/2010/main" val="254653426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971600" y="260648"/>
            <a:ext cx="7992888" cy="504056"/>
          </a:xfrm>
        </p:spPr>
        <p:txBody>
          <a:bodyPr/>
          <a:lstStyle/>
          <a:p>
            <a:r>
              <a:rPr lang="uz-Cyrl-UZ" b="1" dirty="0"/>
              <a:t>PROJEKAT ZA GRAĐEVINSKU DOZVOLU </a:t>
            </a:r>
            <a:endParaRPr lang="en-US" b="1" dirty="0"/>
          </a:p>
        </p:txBody>
      </p:sp>
      <p:pic>
        <p:nvPicPr>
          <p:cNvPr id="3" name="Picture 2"/>
          <p:cNvPicPr>
            <a:picLocks noChangeAspect="1"/>
          </p:cNvPicPr>
          <p:nvPr/>
        </p:nvPicPr>
        <p:blipFill>
          <a:blip r:embed="rId2"/>
          <a:stretch>
            <a:fillRect/>
          </a:stretch>
        </p:blipFill>
        <p:spPr>
          <a:xfrm>
            <a:off x="303366" y="1556792"/>
            <a:ext cx="9093170" cy="1008112"/>
          </a:xfrm>
          <a:prstGeom prst="rect">
            <a:avLst/>
          </a:prstGeom>
        </p:spPr>
      </p:pic>
    </p:spTree>
    <p:extLst>
      <p:ext uri="{BB962C8B-B14F-4D97-AF65-F5344CB8AC3E}">
        <p14:creationId xmlns:p14="http://schemas.microsoft.com/office/powerpoint/2010/main" val="189898671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73138" y="1196753"/>
            <a:ext cx="7271270" cy="504056"/>
          </a:xfrm>
        </p:spPr>
        <p:txBody>
          <a:bodyPr>
            <a:normAutofit/>
          </a:bodyPr>
          <a:lstStyle/>
          <a:p>
            <a:r>
              <a:rPr lang="uz-Cyrl-UZ" sz="1700" dirty="0"/>
              <a:t>Šta je projekat za građevinsku dozvolu?</a:t>
            </a:r>
            <a:endParaRPr lang="en-US" sz="1700" dirty="0"/>
          </a:p>
        </p:txBody>
      </p:sp>
      <p:sp>
        <p:nvSpPr>
          <p:cNvPr id="5" name="Title 1"/>
          <p:cNvSpPr>
            <a:spLocks noGrp="1"/>
          </p:cNvSpPr>
          <p:nvPr>
            <p:ph type="title"/>
          </p:nvPr>
        </p:nvSpPr>
        <p:spPr>
          <a:xfrm>
            <a:off x="971600" y="260648"/>
            <a:ext cx="7992888" cy="504056"/>
          </a:xfrm>
        </p:spPr>
        <p:txBody>
          <a:bodyPr/>
          <a:lstStyle/>
          <a:p>
            <a:r>
              <a:rPr lang="uz-Cyrl-UZ" b="1" dirty="0"/>
              <a:t>PROJEKAT ZA GRAĐEVINSKU DOZVOLU </a:t>
            </a:r>
            <a:endParaRPr lang="en-US" b="1" dirty="0"/>
          </a:p>
        </p:txBody>
      </p:sp>
      <p:pic>
        <p:nvPicPr>
          <p:cNvPr id="3" name="Picture 2"/>
          <p:cNvPicPr>
            <a:picLocks noChangeAspect="1"/>
          </p:cNvPicPr>
          <p:nvPr/>
        </p:nvPicPr>
        <p:blipFill>
          <a:blip r:embed="rId2"/>
          <a:stretch>
            <a:fillRect/>
          </a:stretch>
        </p:blipFill>
        <p:spPr>
          <a:xfrm>
            <a:off x="546391" y="2060848"/>
            <a:ext cx="8199288" cy="3672408"/>
          </a:xfrm>
          <a:prstGeom prst="rect">
            <a:avLst/>
          </a:prstGeom>
        </p:spPr>
      </p:pic>
    </p:spTree>
    <p:extLst>
      <p:ext uri="{BB962C8B-B14F-4D97-AF65-F5344CB8AC3E}">
        <p14:creationId xmlns:p14="http://schemas.microsoft.com/office/powerpoint/2010/main" val="377154908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73138" y="1196753"/>
            <a:ext cx="7271270" cy="504056"/>
          </a:xfrm>
        </p:spPr>
        <p:txBody>
          <a:bodyPr>
            <a:noAutofit/>
          </a:bodyPr>
          <a:lstStyle/>
          <a:p>
            <a:r>
              <a:rPr lang="uz-Cyrl-UZ" sz="1700" dirty="0"/>
              <a:t>Za koje potrebe  i na osnovu čega se izrađuje projekat za građevinsku dozvolu?</a:t>
            </a:r>
            <a:endParaRPr lang="en-US" sz="1700" dirty="0"/>
          </a:p>
        </p:txBody>
      </p:sp>
      <p:sp>
        <p:nvSpPr>
          <p:cNvPr id="5" name="Title 1"/>
          <p:cNvSpPr>
            <a:spLocks noGrp="1"/>
          </p:cNvSpPr>
          <p:nvPr>
            <p:ph type="title"/>
          </p:nvPr>
        </p:nvSpPr>
        <p:spPr>
          <a:xfrm>
            <a:off x="971600" y="260648"/>
            <a:ext cx="7992888" cy="504056"/>
          </a:xfrm>
        </p:spPr>
        <p:txBody>
          <a:bodyPr/>
          <a:lstStyle/>
          <a:p>
            <a:r>
              <a:rPr lang="uz-Cyrl-UZ" b="1" dirty="0"/>
              <a:t>PROJEKAT ZA GRAĐEVINSKU DOZVOLU </a:t>
            </a:r>
            <a:endParaRPr lang="en-US" b="1" dirty="0"/>
          </a:p>
        </p:txBody>
      </p:sp>
      <p:pic>
        <p:nvPicPr>
          <p:cNvPr id="3" name="Picture 2"/>
          <p:cNvPicPr>
            <a:picLocks noChangeAspect="1"/>
          </p:cNvPicPr>
          <p:nvPr/>
        </p:nvPicPr>
        <p:blipFill>
          <a:blip r:embed="rId2"/>
          <a:stretch>
            <a:fillRect/>
          </a:stretch>
        </p:blipFill>
        <p:spPr>
          <a:xfrm>
            <a:off x="276419" y="2035820"/>
            <a:ext cx="8684949" cy="2041252"/>
          </a:xfrm>
          <a:prstGeom prst="rect">
            <a:avLst/>
          </a:prstGeom>
        </p:spPr>
      </p:pic>
    </p:spTree>
    <p:extLst>
      <p:ext uri="{BB962C8B-B14F-4D97-AF65-F5344CB8AC3E}">
        <p14:creationId xmlns:p14="http://schemas.microsoft.com/office/powerpoint/2010/main" val="77538336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73138" y="1196753"/>
            <a:ext cx="7271270" cy="504056"/>
          </a:xfrm>
        </p:spPr>
        <p:txBody>
          <a:bodyPr>
            <a:normAutofit/>
          </a:bodyPr>
          <a:lstStyle/>
          <a:p>
            <a:r>
              <a:rPr lang="uz-Cyrl-UZ" sz="1700" dirty="0"/>
              <a:t>Od čega zavisi sadržina projekta za građevinsku dozvolu?</a:t>
            </a:r>
            <a:endParaRPr lang="en-US" sz="1700" dirty="0"/>
          </a:p>
        </p:txBody>
      </p:sp>
      <p:sp>
        <p:nvSpPr>
          <p:cNvPr id="5" name="Title 1"/>
          <p:cNvSpPr>
            <a:spLocks noGrp="1"/>
          </p:cNvSpPr>
          <p:nvPr>
            <p:ph type="title"/>
          </p:nvPr>
        </p:nvSpPr>
        <p:spPr>
          <a:xfrm>
            <a:off x="971600" y="260648"/>
            <a:ext cx="7992888" cy="504056"/>
          </a:xfrm>
        </p:spPr>
        <p:txBody>
          <a:bodyPr/>
          <a:lstStyle/>
          <a:p>
            <a:r>
              <a:rPr lang="uz-Cyrl-UZ" b="1" dirty="0"/>
              <a:t>PROJEKAT ZA GRAĐEVINSKU DOZVOLU </a:t>
            </a:r>
            <a:endParaRPr lang="en-US" b="1" dirty="0"/>
          </a:p>
        </p:txBody>
      </p:sp>
      <p:pic>
        <p:nvPicPr>
          <p:cNvPr id="3" name="Picture 2"/>
          <p:cNvPicPr>
            <a:picLocks noChangeAspect="1"/>
          </p:cNvPicPr>
          <p:nvPr/>
        </p:nvPicPr>
        <p:blipFill>
          <a:blip r:embed="rId2"/>
          <a:stretch>
            <a:fillRect/>
          </a:stretch>
        </p:blipFill>
        <p:spPr>
          <a:xfrm>
            <a:off x="506199" y="1988840"/>
            <a:ext cx="8303423" cy="3240360"/>
          </a:xfrm>
          <a:prstGeom prst="rect">
            <a:avLst/>
          </a:prstGeom>
        </p:spPr>
      </p:pic>
    </p:spTree>
    <p:extLst>
      <p:ext uri="{BB962C8B-B14F-4D97-AF65-F5344CB8AC3E}">
        <p14:creationId xmlns:p14="http://schemas.microsoft.com/office/powerpoint/2010/main" val="254653426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73138" y="1412776"/>
            <a:ext cx="7271270" cy="504056"/>
          </a:xfrm>
        </p:spPr>
        <p:txBody>
          <a:bodyPr>
            <a:noAutofit/>
          </a:bodyPr>
          <a:lstStyle/>
          <a:p>
            <a:r>
              <a:rPr lang="uz-Cyrl-UZ" sz="1700" dirty="0"/>
              <a:t>Da li se u projektu za građevinsku dozvolu za objekte kategorije „V“ i „G“ obavezno izrađuju svi delovi navedeni u PTD?</a:t>
            </a:r>
            <a:endParaRPr lang="en-US" sz="1700" dirty="0"/>
          </a:p>
        </p:txBody>
      </p:sp>
      <p:sp>
        <p:nvSpPr>
          <p:cNvPr id="5" name="Title 1"/>
          <p:cNvSpPr>
            <a:spLocks noGrp="1"/>
          </p:cNvSpPr>
          <p:nvPr>
            <p:ph type="title"/>
          </p:nvPr>
        </p:nvSpPr>
        <p:spPr>
          <a:xfrm>
            <a:off x="971600" y="260648"/>
            <a:ext cx="7992888" cy="504056"/>
          </a:xfrm>
        </p:spPr>
        <p:txBody>
          <a:bodyPr/>
          <a:lstStyle/>
          <a:p>
            <a:r>
              <a:rPr lang="uz-Cyrl-UZ" b="1" dirty="0"/>
              <a:t>PROJEKAT ZA GRAĐEVINSKU DOZVOLU </a:t>
            </a:r>
            <a:endParaRPr lang="en-US" b="1" dirty="0"/>
          </a:p>
        </p:txBody>
      </p:sp>
      <p:pic>
        <p:nvPicPr>
          <p:cNvPr id="3" name="Picture 2"/>
          <p:cNvPicPr>
            <a:picLocks noChangeAspect="1"/>
          </p:cNvPicPr>
          <p:nvPr/>
        </p:nvPicPr>
        <p:blipFill>
          <a:blip r:embed="rId2"/>
          <a:stretch>
            <a:fillRect/>
          </a:stretch>
        </p:blipFill>
        <p:spPr>
          <a:xfrm>
            <a:off x="497343" y="2204864"/>
            <a:ext cx="8419602" cy="2520280"/>
          </a:xfrm>
          <a:prstGeom prst="rect">
            <a:avLst/>
          </a:prstGeom>
        </p:spPr>
      </p:pic>
    </p:spTree>
    <p:extLst>
      <p:ext uri="{BB962C8B-B14F-4D97-AF65-F5344CB8AC3E}">
        <p14:creationId xmlns:p14="http://schemas.microsoft.com/office/powerpoint/2010/main" val="189898671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73138" y="1196753"/>
            <a:ext cx="7271270" cy="504056"/>
          </a:xfrm>
        </p:spPr>
        <p:txBody>
          <a:bodyPr>
            <a:normAutofit fontScale="85000" lnSpcReduction="10000"/>
          </a:bodyPr>
          <a:lstStyle/>
          <a:p>
            <a:r>
              <a:rPr lang="uz-Cyrl-UZ" dirty="0"/>
              <a:t>Da li se vrši tehnička kontrola projekta za građevinsku dozvolu?</a:t>
            </a:r>
            <a:endParaRPr lang="en-US" dirty="0"/>
          </a:p>
        </p:txBody>
      </p:sp>
      <p:sp>
        <p:nvSpPr>
          <p:cNvPr id="5" name="Title 1"/>
          <p:cNvSpPr>
            <a:spLocks noGrp="1"/>
          </p:cNvSpPr>
          <p:nvPr>
            <p:ph type="title"/>
          </p:nvPr>
        </p:nvSpPr>
        <p:spPr>
          <a:xfrm>
            <a:off x="971600" y="260648"/>
            <a:ext cx="7992888" cy="504056"/>
          </a:xfrm>
        </p:spPr>
        <p:txBody>
          <a:bodyPr/>
          <a:lstStyle/>
          <a:p>
            <a:r>
              <a:rPr lang="uz-Cyrl-UZ" b="1" dirty="0"/>
              <a:t>PROJEKAT ZA GRAĐEVINSKU DOZVOLU </a:t>
            </a:r>
            <a:endParaRPr lang="en-US" b="1" dirty="0"/>
          </a:p>
        </p:txBody>
      </p:sp>
      <p:pic>
        <p:nvPicPr>
          <p:cNvPr id="3" name="Picture 2"/>
          <p:cNvPicPr>
            <a:picLocks noChangeAspect="1"/>
          </p:cNvPicPr>
          <p:nvPr/>
        </p:nvPicPr>
        <p:blipFill>
          <a:blip r:embed="rId2"/>
          <a:stretch>
            <a:fillRect/>
          </a:stretch>
        </p:blipFill>
        <p:spPr>
          <a:xfrm>
            <a:off x="343821" y="1916832"/>
            <a:ext cx="8443658" cy="1872208"/>
          </a:xfrm>
          <a:prstGeom prst="rect">
            <a:avLst/>
          </a:prstGeom>
        </p:spPr>
      </p:pic>
    </p:spTree>
    <p:extLst>
      <p:ext uri="{BB962C8B-B14F-4D97-AF65-F5344CB8AC3E}">
        <p14:creationId xmlns:p14="http://schemas.microsoft.com/office/powerpoint/2010/main" val="337950079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971600" y="260648"/>
            <a:ext cx="7992888" cy="504056"/>
          </a:xfrm>
        </p:spPr>
        <p:txBody>
          <a:bodyPr/>
          <a:lstStyle/>
          <a:p>
            <a:r>
              <a:rPr lang="uz-Cyrl-UZ" b="1" dirty="0"/>
              <a:t>TEHNIČKA DOKUMENTACIJA</a:t>
            </a:r>
            <a:endParaRPr lang="en-US" b="1" dirty="0"/>
          </a:p>
        </p:txBody>
      </p:sp>
      <p:pic>
        <p:nvPicPr>
          <p:cNvPr id="3" name="Picture 2"/>
          <p:cNvPicPr>
            <a:picLocks noChangeAspect="1"/>
          </p:cNvPicPr>
          <p:nvPr/>
        </p:nvPicPr>
        <p:blipFill>
          <a:blip r:embed="rId2"/>
          <a:stretch>
            <a:fillRect/>
          </a:stretch>
        </p:blipFill>
        <p:spPr>
          <a:xfrm>
            <a:off x="506199" y="1700808"/>
            <a:ext cx="8118902" cy="864096"/>
          </a:xfrm>
          <a:prstGeom prst="rect">
            <a:avLst/>
          </a:prstGeom>
        </p:spPr>
      </p:pic>
    </p:spTree>
    <p:extLst>
      <p:ext uri="{BB962C8B-B14F-4D97-AF65-F5344CB8AC3E}">
        <p14:creationId xmlns:p14="http://schemas.microsoft.com/office/powerpoint/2010/main" val="14268304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73138" y="1196753"/>
            <a:ext cx="7271270" cy="504056"/>
          </a:xfrm>
        </p:spPr>
        <p:txBody>
          <a:bodyPr>
            <a:noAutofit/>
          </a:bodyPr>
          <a:lstStyle/>
          <a:p>
            <a:r>
              <a:rPr lang="uz-Cyrl-UZ" sz="1700" dirty="0"/>
              <a:t>Kako se utvrđuje obim i sadržaj projekta za građevinsku dozvolu za inženjerske objekte?</a:t>
            </a:r>
            <a:r>
              <a:rPr lang="en-US" sz="1700" dirty="0"/>
              <a:t> </a:t>
            </a:r>
            <a:endParaRPr lang="en-US" sz="1700" dirty="0">
              <a:effectLst/>
            </a:endParaRPr>
          </a:p>
        </p:txBody>
      </p:sp>
      <p:sp>
        <p:nvSpPr>
          <p:cNvPr id="5" name="Title 1"/>
          <p:cNvSpPr>
            <a:spLocks noGrp="1"/>
          </p:cNvSpPr>
          <p:nvPr>
            <p:ph type="title"/>
          </p:nvPr>
        </p:nvSpPr>
        <p:spPr>
          <a:xfrm>
            <a:off x="971600" y="260648"/>
            <a:ext cx="7992888" cy="504056"/>
          </a:xfrm>
        </p:spPr>
        <p:txBody>
          <a:bodyPr/>
          <a:lstStyle/>
          <a:p>
            <a:r>
              <a:rPr lang="uz-Cyrl-UZ" b="1" dirty="0"/>
              <a:t>PROJEKAT ZA GRAĐEVINSKU DOZVOLU </a:t>
            </a:r>
            <a:endParaRPr lang="en-US" b="1" dirty="0"/>
          </a:p>
        </p:txBody>
      </p:sp>
      <p:pic>
        <p:nvPicPr>
          <p:cNvPr id="3" name="Picture 2"/>
          <p:cNvPicPr>
            <a:picLocks noChangeAspect="1"/>
          </p:cNvPicPr>
          <p:nvPr/>
        </p:nvPicPr>
        <p:blipFill>
          <a:blip r:embed="rId2"/>
          <a:stretch>
            <a:fillRect/>
          </a:stretch>
        </p:blipFill>
        <p:spPr>
          <a:xfrm>
            <a:off x="448822" y="1988840"/>
            <a:ext cx="8443658" cy="936104"/>
          </a:xfrm>
          <a:prstGeom prst="rect">
            <a:avLst/>
          </a:prstGeom>
        </p:spPr>
      </p:pic>
      <p:sp>
        <p:nvSpPr>
          <p:cNvPr id="8" name="Subtitle 5"/>
          <p:cNvSpPr txBox="1">
            <a:spLocks/>
          </p:cNvSpPr>
          <p:nvPr/>
        </p:nvSpPr>
        <p:spPr>
          <a:xfrm>
            <a:off x="971600" y="3356992"/>
            <a:ext cx="7271270" cy="504056"/>
          </a:xfrm>
          <a:prstGeom prst="rect">
            <a:avLst/>
          </a:prstGeom>
        </p:spPr>
        <p:txBody>
          <a:bodyPr lIns="0" anchor="ctr">
            <a:noAutofit/>
          </a:bodyPr>
          <a:lstStyle>
            <a:lvl1pPr marL="0" indent="0" algn="l" defTabSz="914400" rtl="0" eaLnBrk="1" latinLnBrk="0" hangingPunct="1">
              <a:spcBef>
                <a:spcPct val="20000"/>
              </a:spcBef>
              <a:buFont typeface="Arial" pitchFamily="34" charset="0"/>
              <a:buNone/>
              <a:defRPr sz="2000" b="1" kern="1200">
                <a:solidFill>
                  <a:srgbClr val="5F6062"/>
                </a:solidFill>
                <a:latin typeface="Arial"/>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Arial"/>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Arial"/>
                <a:ea typeface="+mn-ea"/>
                <a:cs typeface="+mn-cs"/>
              </a:defRPr>
            </a:lvl3pPr>
            <a:lvl4pPr marL="1371600" indent="0" algn="ctr" defTabSz="914400" rtl="0" eaLnBrk="1" latinLnBrk="0" hangingPunct="1">
              <a:spcBef>
                <a:spcPct val="20000"/>
              </a:spcBef>
              <a:buFont typeface="Arial" pitchFamily="34" charset="0"/>
              <a:buNone/>
              <a:defRPr sz="1400" kern="1200">
                <a:solidFill>
                  <a:schemeClr val="tx1">
                    <a:tint val="75000"/>
                  </a:schemeClr>
                </a:solidFill>
                <a:latin typeface="Arial"/>
                <a:ea typeface="+mn-ea"/>
                <a:cs typeface="+mn-cs"/>
              </a:defRPr>
            </a:lvl4pPr>
            <a:lvl5pPr marL="1828800" indent="0" algn="ctr" defTabSz="914400" rtl="0" eaLnBrk="1" latinLnBrk="0" hangingPunct="1">
              <a:spcBef>
                <a:spcPct val="20000"/>
              </a:spcBef>
              <a:buFont typeface="Arial" pitchFamily="34" charset="0"/>
              <a:buNone/>
              <a:defRPr sz="1400" kern="1200">
                <a:solidFill>
                  <a:schemeClr val="tx1">
                    <a:tint val="75000"/>
                  </a:schemeClr>
                </a:solidFill>
                <a:latin typeface="Arial"/>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uz-Cyrl-UZ" sz="1700" dirty="0"/>
              <a:t>Da li je projekat za građevinsku dozvolu predmet posebnih saglasnosti?</a:t>
            </a:r>
            <a:r>
              <a:rPr lang="en-US" sz="1700" dirty="0"/>
              <a:t> </a:t>
            </a:r>
          </a:p>
        </p:txBody>
      </p:sp>
      <p:pic>
        <p:nvPicPr>
          <p:cNvPr id="4" name="Picture 3"/>
          <p:cNvPicPr>
            <a:picLocks noChangeAspect="1"/>
          </p:cNvPicPr>
          <p:nvPr/>
        </p:nvPicPr>
        <p:blipFill>
          <a:blip r:embed="rId3"/>
          <a:stretch>
            <a:fillRect/>
          </a:stretch>
        </p:blipFill>
        <p:spPr>
          <a:xfrm>
            <a:off x="477830" y="4293096"/>
            <a:ext cx="9278746" cy="432048"/>
          </a:xfrm>
          <a:prstGeom prst="rect">
            <a:avLst/>
          </a:prstGeom>
        </p:spPr>
      </p:pic>
    </p:spTree>
    <p:extLst>
      <p:ext uri="{BB962C8B-B14F-4D97-AF65-F5344CB8AC3E}">
        <p14:creationId xmlns:p14="http://schemas.microsoft.com/office/powerpoint/2010/main" val="258773537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71600" y="260648"/>
            <a:ext cx="7992888" cy="504056"/>
          </a:xfrm>
        </p:spPr>
        <p:txBody>
          <a:bodyPr/>
          <a:lstStyle/>
          <a:p>
            <a:r>
              <a:rPr lang="uz-Cyrl-UZ" b="1" dirty="0"/>
              <a:t>PROJEKAT ZA GRAĐEVINSKU DOZVOLU </a:t>
            </a:r>
            <a:endParaRPr lang="en-US" b="1" dirty="0"/>
          </a:p>
        </p:txBody>
      </p:sp>
      <p:sp>
        <p:nvSpPr>
          <p:cNvPr id="7" name="Rectangle 6"/>
          <p:cNvSpPr/>
          <p:nvPr/>
        </p:nvSpPr>
        <p:spPr>
          <a:xfrm>
            <a:off x="539552" y="1599178"/>
            <a:ext cx="8208912" cy="4278094"/>
          </a:xfrm>
          <a:prstGeom prst="rect">
            <a:avLst/>
          </a:prstGeom>
        </p:spPr>
        <p:txBody>
          <a:bodyPr wrap="square">
            <a:spAutoFit/>
          </a:bodyPr>
          <a:lstStyle/>
          <a:p>
            <a:r>
              <a:rPr lang="en-US" sz="1600" i="1" dirty="0"/>
              <a:t>ПРОЈЕКТОМ ЗА ГРАЂЕВИНСКУ ДОЗВОЛУ СЕ ВРШИ РАЗРАДА ПЛАНИРАНЕ КОНЦЕПЦИЈЕ ОБЈЕКТА УТВРЂЕНЕ ИДЕЈНИМ РЕШЕЊЕМ НА ОСНОВУ КОГ СУ ПРИБАВЉЕНИ ЛОКАЦИЈСКИ УСЛОВИ, </a:t>
            </a:r>
            <a:r>
              <a:rPr lang="en-US" sz="1600" i="1" dirty="0" err="1"/>
              <a:t>А</a:t>
            </a:r>
            <a:r>
              <a:rPr lang="en-US" sz="1600" i="1" dirty="0"/>
              <a:t> ЊЕГОВА УСКЛАЂЕНОСТ СА ТИМ ИДЕЈНИМ РЕШЕЊЕМ ОБАВЕЗНА ЈЕ САМО </a:t>
            </a:r>
            <a:r>
              <a:rPr lang="en-US" sz="1600" i="1" dirty="0" err="1"/>
              <a:t>У</a:t>
            </a:r>
            <a:r>
              <a:rPr lang="en-US" sz="1600" i="1" dirty="0"/>
              <a:t> ПОГЛЕДУ ЕЛЕМЕНАТА БИТНИХ ЗА УТВРЂИВАЊЕ ЛОКАЦИЈСКИХ УСЛОВА, ОДНОСНО УСЛОВА ЗА ПРОЈЕКТОВАЊЕ </a:t>
            </a:r>
            <a:r>
              <a:rPr lang="en-US" sz="1600" i="1" dirty="0" err="1"/>
              <a:t>И</a:t>
            </a:r>
            <a:r>
              <a:rPr lang="en-US" sz="1600" i="1" dirty="0"/>
              <a:t> ПРИКЉУЧЕЊЕ (</a:t>
            </a:r>
            <a:r>
              <a:rPr lang="uz-Cyrl-UZ" sz="1600" i="1" dirty="0"/>
              <a:t>У ЗАВИСНОСТИ ОД ВРСТЕ ОБЈЕКТА, ОДНОСНО РАДОВА НПР.: </a:t>
            </a:r>
            <a:r>
              <a:rPr lang="en-US" sz="1600" i="1" dirty="0"/>
              <a:t>НАМЕНА, БРГП, ГАБАРИТ, ХОРИЗОНТАЛНА </a:t>
            </a:r>
            <a:r>
              <a:rPr lang="en-US" sz="1600" i="1" dirty="0" err="1"/>
              <a:t>И</a:t>
            </a:r>
            <a:r>
              <a:rPr lang="en-US" sz="1600" i="1" dirty="0"/>
              <a:t> ВЕРТИКАЛНА РЕГУЛАЦИЈА, ПОЛОЖАЈ НА ПАРЦЕЛИ, ПРИСТУП ПАРЦЕЛИ, БРОЈ ФУНКЦИОНАЛНИХ ЈЕДИНИЦА, КАПАЦИТЕТИ </a:t>
            </a:r>
            <a:r>
              <a:rPr lang="en-US" sz="1600" i="1" dirty="0" err="1"/>
              <a:t>И</a:t>
            </a:r>
            <a:r>
              <a:rPr lang="en-US" sz="1600" i="1" dirty="0"/>
              <a:t> НАЧИН ПРИКЉУЧЕЊА НА КОМУНАЛНУ </a:t>
            </a:r>
            <a:r>
              <a:rPr lang="en-US" sz="1600" i="1" dirty="0" err="1"/>
              <a:t>И</a:t>
            </a:r>
            <a:r>
              <a:rPr lang="en-US" sz="1600" i="1" dirty="0"/>
              <a:t> ДРУГУ ИНФРАСТРУКТУРУ </a:t>
            </a:r>
            <a:r>
              <a:rPr lang="en-US" sz="1600" i="1" dirty="0" err="1"/>
              <a:t>И</a:t>
            </a:r>
            <a:r>
              <a:rPr lang="en-US" sz="1600" i="1" dirty="0"/>
              <a:t> СЛ.).</a:t>
            </a:r>
          </a:p>
          <a:p>
            <a:endParaRPr lang="sr-Latn-CS" sz="1600" i="1" dirty="0"/>
          </a:p>
          <a:p>
            <a:r>
              <a:rPr lang="uz-Cyrl-UZ" sz="1600" i="1" dirty="0" smtClean="0"/>
              <a:t>ПРОЈЕКАТ </a:t>
            </a:r>
            <a:r>
              <a:rPr lang="uz-Cyrl-UZ" sz="1600" i="1" dirty="0"/>
              <a:t>ЗА ГРАЂЕВИНСКУ ДОЗВОЛУ МОЖЕ ОДСТУПИТИ ОД ИДЕЈНОГ РЕШЕЊА И </a:t>
            </a:r>
            <a:r>
              <a:rPr lang="en-US" sz="1600" i="1" dirty="0" err="1"/>
              <a:t>У</a:t>
            </a:r>
            <a:r>
              <a:rPr lang="en-US" sz="1600" i="1" dirty="0"/>
              <a:t> ПОГЛЕДУ ЕЛЕМЕНАТА КОЈИ ПРИКАЗУЈУ ИЛИ НАВОДЕ ПОДАТКЕ НЕОПХОДНЕ ЗА УТВРЂИВАЊЕ ЛОКАЦИЈСКИХ УСЛОВА</a:t>
            </a:r>
            <a:r>
              <a:rPr lang="uz-Cyrl-UZ" sz="1600" i="1" dirty="0"/>
              <a:t>, АКО СУ ИЗМЕНЕ ИЗВРШЕНЕ РАДИ УСКЛАЂИВАЊА ТОГ ПРОЈЕКТА СА УСЛОВИМА ЗА ПРОЈЕКТОВАЊЕ И ПРИКЉУЧЕЊЕ КОЈИ СУ ДЕО ИЗДАТИХ ЛОКАЦИЈСКИХ УСЛОВА, ОДНОСНО СА УСЛОВИМА ЗА ПРОЈЕКТОВАЊЕ И ПРИКЉУЧЕЊЕ КОЈИ СУ ПРИБАВЉЕНИ ВАН ОБЈЕДИЊЕНЕ ПРОЦЕДУРЕ, С ТИМ  ШТО ТА ОДСТУПАЊА НЕ МОГУ БИТИ У СУПРОТНОСТИ СА ЛОКАЦИЈСКИМ УСЛОВИМА, ОДНОСНО ОСТАЛИМ УСЛОВИМА ЗА ПРОЈЕКТОВАЊЕ И ПРИКЉУЧЕЊЕ. </a:t>
            </a:r>
            <a:endParaRPr lang="en-US" sz="1600" i="1" dirty="0"/>
          </a:p>
        </p:txBody>
      </p:sp>
    </p:spTree>
    <p:extLst>
      <p:ext uri="{BB962C8B-B14F-4D97-AF65-F5344CB8AC3E}">
        <p14:creationId xmlns:p14="http://schemas.microsoft.com/office/powerpoint/2010/main" val="194469026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971600" y="72008"/>
            <a:ext cx="7704856" cy="6525344"/>
            <a:chOff x="0" y="0"/>
            <a:chExt cx="6289040" cy="5278120"/>
          </a:xfrm>
        </p:grpSpPr>
        <p:sp>
          <p:nvSpPr>
            <p:cNvPr id="9" name="Rectangle 8"/>
            <p:cNvSpPr/>
            <p:nvPr/>
          </p:nvSpPr>
          <p:spPr>
            <a:xfrm>
              <a:off x="1714500" y="0"/>
              <a:ext cx="3543300" cy="571500"/>
            </a:xfrm>
            <a:prstGeom prst="rect">
              <a:avLst/>
            </a:prstGeom>
            <a:solidFill>
              <a:srgbClr val="632523"/>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uz-Cyrl-UZ" sz="1400" b="1">
                  <a:solidFill>
                    <a:srgbClr val="FFFFFF"/>
                  </a:solidFill>
                  <a:effectLst/>
                  <a:latin typeface="Cambria"/>
                  <a:ea typeface="Calibri"/>
                  <a:cs typeface="Times New Roman"/>
                </a:rPr>
                <a:t>SADRŽINA PROJEKTA ZA GRAĐEVINSKU DOZVOLU</a:t>
              </a:r>
              <a:endParaRPr lang="en-US" sz="1400">
                <a:effectLst/>
                <a:latin typeface="Calibri"/>
                <a:ea typeface="Calibri"/>
                <a:cs typeface="Times New Roman"/>
              </a:endParaRPr>
            </a:p>
          </p:txBody>
        </p:sp>
        <p:sp>
          <p:nvSpPr>
            <p:cNvPr id="10" name="Rectangle 9"/>
            <p:cNvSpPr/>
            <p:nvPr/>
          </p:nvSpPr>
          <p:spPr>
            <a:xfrm>
              <a:off x="914400" y="897890"/>
              <a:ext cx="5372100" cy="1443990"/>
            </a:xfrm>
            <a:prstGeom prst="rect">
              <a:avLst/>
            </a:prstGeom>
            <a:solidFill>
              <a:srgbClr val="B7DEE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spcAft>
                  <a:spcPts val="0"/>
                </a:spcAft>
                <a:buSzPts val="900"/>
                <a:buFont typeface="Wingdings"/>
                <a:buChar char=""/>
              </a:pPr>
              <a:r>
                <a:rPr lang="uz-Cyrl-UZ" sz="1200" b="1">
                  <a:solidFill>
                    <a:srgbClr val="215868"/>
                  </a:solidFill>
                  <a:effectLst/>
                  <a:latin typeface="Cambria"/>
                  <a:ea typeface="Calibri"/>
                  <a:cs typeface="Times New Roman"/>
                </a:rPr>
                <a:t>Osnovni sadržaj - popunjeni formular iz Priloga 1 PTD</a:t>
              </a:r>
              <a:endParaRPr lang="en-US" sz="1200">
                <a:effectLst/>
                <a:latin typeface="Calibri"/>
                <a:ea typeface="Calibri"/>
                <a:cs typeface="Times New Roman"/>
              </a:endParaRPr>
            </a:p>
            <a:p>
              <a:pPr marL="342900" lvl="0" indent="-342900">
                <a:spcAft>
                  <a:spcPts val="0"/>
                </a:spcAft>
                <a:buSzPts val="900"/>
                <a:buFont typeface="Wingdings"/>
                <a:buChar char=""/>
              </a:pPr>
              <a:r>
                <a:rPr lang="uz-Cyrl-UZ" sz="1200" b="1">
                  <a:solidFill>
                    <a:srgbClr val="215868"/>
                  </a:solidFill>
                  <a:effectLst/>
                  <a:latin typeface="Cambria"/>
                  <a:ea typeface="Calibri"/>
                  <a:cs typeface="Times New Roman"/>
                </a:rPr>
                <a:t>Odluku o određivanju glavnog projektanta potpisano od strane investitora, Prilog 8 PTD </a:t>
              </a:r>
              <a:endParaRPr lang="en-US" sz="1200">
                <a:effectLst/>
                <a:latin typeface="Calibri"/>
                <a:ea typeface="Calibri"/>
                <a:cs typeface="Times New Roman"/>
              </a:endParaRPr>
            </a:p>
            <a:p>
              <a:pPr marL="342900" lvl="0" indent="-342900">
                <a:spcAft>
                  <a:spcPts val="0"/>
                </a:spcAft>
                <a:buSzPts val="900"/>
                <a:buFont typeface="Wingdings"/>
                <a:buChar char=""/>
              </a:pPr>
              <a:r>
                <a:rPr lang="uz-Cyrl-UZ" sz="1200" b="1">
                  <a:solidFill>
                    <a:srgbClr val="215868"/>
                  </a:solidFill>
                  <a:effectLst/>
                  <a:latin typeface="Cambria"/>
                  <a:ea typeface="Calibri"/>
                  <a:cs typeface="Times New Roman"/>
                </a:rPr>
                <a:t>Izjavu glavnog projektanta kojom se potvrđuje međusobna usaglašenost delova projekta, Prilog 3 PTD</a:t>
              </a:r>
              <a:endParaRPr lang="en-US" sz="1200">
                <a:effectLst/>
                <a:latin typeface="Calibri"/>
                <a:ea typeface="Calibri"/>
                <a:cs typeface="Times New Roman"/>
              </a:endParaRPr>
            </a:p>
            <a:p>
              <a:pPr marL="342900" lvl="0" indent="-342900">
                <a:spcAft>
                  <a:spcPts val="0"/>
                </a:spcAft>
                <a:buSzPts val="900"/>
                <a:buFont typeface="Wingdings"/>
                <a:buChar char=""/>
              </a:pPr>
              <a:r>
                <a:rPr lang="uz-Cyrl-UZ" sz="1200" b="1">
                  <a:solidFill>
                    <a:srgbClr val="215868"/>
                  </a:solidFill>
                  <a:effectLst/>
                  <a:latin typeface="Cambria"/>
                  <a:ea typeface="Calibri"/>
                  <a:cs typeface="Times New Roman"/>
                </a:rPr>
                <a:t>Izjave ovlašćenih lica, ukoliko se izrađuju elaborati i studije, Prilog 6 PTD;</a:t>
              </a:r>
              <a:endParaRPr lang="en-US" sz="1200">
                <a:effectLst/>
                <a:latin typeface="Calibri"/>
                <a:ea typeface="Calibri"/>
                <a:cs typeface="Times New Roman"/>
              </a:endParaRPr>
            </a:p>
            <a:p>
              <a:pPr marL="342900" lvl="0" indent="-342900">
                <a:spcAft>
                  <a:spcPts val="0"/>
                </a:spcAft>
                <a:buSzPts val="900"/>
                <a:buFont typeface="Wingdings"/>
                <a:buChar char=""/>
              </a:pPr>
              <a:r>
                <a:rPr lang="uz-Cyrl-UZ" sz="1200" b="1">
                  <a:solidFill>
                    <a:srgbClr val="215868"/>
                  </a:solidFill>
                  <a:effectLst/>
                  <a:latin typeface="Cambria"/>
                  <a:ea typeface="Calibri"/>
                  <a:cs typeface="Times New Roman"/>
                </a:rPr>
                <a:t>Sažeti tehnički opis postojećeg i predviđenog stanja, objekta, instalacija i opreme, potpisan i overen pečatom od strane glavnog projektanta </a:t>
              </a:r>
              <a:endParaRPr lang="en-US" sz="1200">
                <a:effectLst/>
                <a:latin typeface="Calibri"/>
                <a:ea typeface="Calibri"/>
                <a:cs typeface="Times New Roman"/>
              </a:endParaRPr>
            </a:p>
          </p:txBody>
        </p:sp>
        <p:sp>
          <p:nvSpPr>
            <p:cNvPr id="11" name="Oval 10"/>
            <p:cNvSpPr/>
            <p:nvPr/>
          </p:nvSpPr>
          <p:spPr>
            <a:xfrm>
              <a:off x="0" y="457200"/>
              <a:ext cx="1371600" cy="513715"/>
            </a:xfrm>
            <a:prstGeom prst="ellipse">
              <a:avLst/>
            </a:prstGeom>
            <a:solidFill>
              <a:srgbClr val="21596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200" b="1">
                  <a:solidFill>
                    <a:srgbClr val="FFFFFF"/>
                  </a:solidFill>
                  <a:effectLst/>
                  <a:latin typeface="Cambria"/>
                  <a:ea typeface="Calibri"/>
                  <a:cs typeface="Times New Roman"/>
                </a:rPr>
                <a:t>GLAVNA SVESKA</a:t>
              </a:r>
              <a:endParaRPr lang="en-US" sz="1200">
                <a:effectLst/>
                <a:latin typeface="Calibri"/>
                <a:ea typeface="Calibri"/>
                <a:cs typeface="Times New Roman"/>
              </a:endParaRPr>
            </a:p>
          </p:txBody>
        </p:sp>
        <p:sp>
          <p:nvSpPr>
            <p:cNvPr id="12" name="Rectangle 11"/>
            <p:cNvSpPr/>
            <p:nvPr/>
          </p:nvSpPr>
          <p:spPr>
            <a:xfrm>
              <a:off x="914400" y="2754630"/>
              <a:ext cx="5372100" cy="488315"/>
            </a:xfrm>
            <a:prstGeom prst="rect">
              <a:avLst/>
            </a:prstGeom>
            <a:solidFill>
              <a:srgbClr val="B7DEE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spcAft>
                  <a:spcPts val="0"/>
                </a:spcAft>
                <a:buSzPts val="900"/>
                <a:buFont typeface="Wingdings"/>
                <a:buChar char=""/>
              </a:pPr>
              <a:r>
                <a:rPr lang="uz-Cyrl-UZ" sz="1200" b="1">
                  <a:solidFill>
                    <a:srgbClr val="215868"/>
                  </a:solidFill>
                  <a:effectLst/>
                  <a:latin typeface="Cambria"/>
                  <a:ea typeface="Calibri"/>
                  <a:cs typeface="Times New Roman"/>
                </a:rPr>
                <a:t>svaki od delova PGD po oblastima sadrži:</a:t>
              </a:r>
              <a:endParaRPr lang="en-US" sz="1200">
                <a:effectLst/>
                <a:latin typeface="Calibri"/>
                <a:ea typeface="Calibri"/>
                <a:cs typeface="Times New Roman"/>
              </a:endParaRPr>
            </a:p>
          </p:txBody>
        </p:sp>
        <p:sp>
          <p:nvSpPr>
            <p:cNvPr id="13" name="Oval 12"/>
            <p:cNvSpPr/>
            <p:nvPr/>
          </p:nvSpPr>
          <p:spPr>
            <a:xfrm>
              <a:off x="0" y="2362835"/>
              <a:ext cx="1371600" cy="513715"/>
            </a:xfrm>
            <a:prstGeom prst="ellipse">
              <a:avLst/>
            </a:prstGeom>
            <a:solidFill>
              <a:srgbClr val="21596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200" b="1">
                  <a:solidFill>
                    <a:srgbClr val="FFFFFF"/>
                  </a:solidFill>
                  <a:effectLst/>
                  <a:latin typeface="Cambria"/>
                  <a:ea typeface="Calibri"/>
                  <a:cs typeface="Times New Roman"/>
                </a:rPr>
                <a:t>PROJEKTI</a:t>
              </a:r>
              <a:endParaRPr lang="en-US" sz="1200">
                <a:effectLst/>
                <a:latin typeface="Calibri"/>
                <a:ea typeface="Calibri"/>
                <a:cs typeface="Times New Roman"/>
              </a:endParaRPr>
            </a:p>
          </p:txBody>
        </p:sp>
        <p:sp>
          <p:nvSpPr>
            <p:cNvPr id="14" name="Rectangle 13"/>
            <p:cNvSpPr/>
            <p:nvPr/>
          </p:nvSpPr>
          <p:spPr>
            <a:xfrm>
              <a:off x="2286000" y="3357245"/>
              <a:ext cx="1259840" cy="419100"/>
            </a:xfrm>
            <a:prstGeom prst="rect">
              <a:avLst/>
            </a:prstGeom>
            <a:solidFill>
              <a:srgbClr val="B7DEE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600"/>
                </a:spcAft>
              </a:pPr>
              <a:r>
                <a:rPr lang="uz-Cyrl-UZ" sz="1000" b="1" dirty="0">
                  <a:solidFill>
                    <a:srgbClr val="215868"/>
                  </a:solidFill>
                  <a:effectLst/>
                  <a:latin typeface="Cambria"/>
                  <a:ea typeface="Calibri"/>
                  <a:cs typeface="Times New Roman"/>
                </a:rPr>
                <a:t>TEKSTUALNA DOKUMENTACIJA</a:t>
              </a:r>
              <a:endParaRPr lang="en-US" sz="1000" dirty="0">
                <a:effectLst/>
                <a:latin typeface="Calibri"/>
                <a:ea typeface="Calibri"/>
                <a:cs typeface="Times New Roman"/>
              </a:endParaRPr>
            </a:p>
          </p:txBody>
        </p:sp>
        <p:sp>
          <p:nvSpPr>
            <p:cNvPr id="15" name="Rectangle 14"/>
            <p:cNvSpPr/>
            <p:nvPr/>
          </p:nvSpPr>
          <p:spPr>
            <a:xfrm>
              <a:off x="914400" y="3357245"/>
              <a:ext cx="1257300" cy="398144"/>
            </a:xfrm>
            <a:prstGeom prst="rect">
              <a:avLst/>
            </a:prstGeom>
            <a:solidFill>
              <a:srgbClr val="B7DEE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600"/>
                </a:spcAft>
              </a:pPr>
              <a:r>
                <a:rPr lang="uz-Cyrl-UZ" sz="1000" b="1" dirty="0">
                  <a:solidFill>
                    <a:srgbClr val="215868"/>
                  </a:solidFill>
                  <a:effectLst/>
                  <a:latin typeface="Cambria"/>
                  <a:ea typeface="Calibri"/>
                  <a:cs typeface="Times New Roman"/>
                </a:rPr>
                <a:t>OPŠTA DOKUMENTACIJA</a:t>
              </a:r>
              <a:endParaRPr lang="en-US" sz="1000" dirty="0">
                <a:effectLst/>
                <a:latin typeface="Calibri"/>
                <a:ea typeface="Calibri"/>
                <a:cs typeface="Times New Roman"/>
              </a:endParaRPr>
            </a:p>
          </p:txBody>
        </p:sp>
        <p:sp>
          <p:nvSpPr>
            <p:cNvPr id="16" name="Rectangle 15"/>
            <p:cNvSpPr/>
            <p:nvPr/>
          </p:nvSpPr>
          <p:spPr>
            <a:xfrm>
              <a:off x="3657600" y="3357245"/>
              <a:ext cx="1259840" cy="419100"/>
            </a:xfrm>
            <a:prstGeom prst="rect">
              <a:avLst/>
            </a:prstGeom>
            <a:solidFill>
              <a:srgbClr val="B7DEE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600"/>
                </a:spcAft>
              </a:pPr>
              <a:r>
                <a:rPr lang="uz-Cyrl-UZ" sz="1000" b="1">
                  <a:solidFill>
                    <a:srgbClr val="215868"/>
                  </a:solidFill>
                  <a:effectLst/>
                  <a:latin typeface="Cambria"/>
                  <a:ea typeface="Calibri"/>
                  <a:cs typeface="Times New Roman"/>
                </a:rPr>
                <a:t>NUMERIČKA DOKUMENTACIJA</a:t>
              </a:r>
              <a:endParaRPr lang="en-US" sz="1000">
                <a:effectLst/>
                <a:latin typeface="Calibri"/>
                <a:ea typeface="Calibri"/>
                <a:cs typeface="Times New Roman"/>
              </a:endParaRPr>
            </a:p>
          </p:txBody>
        </p:sp>
        <p:sp>
          <p:nvSpPr>
            <p:cNvPr id="17" name="Rectangle 16"/>
            <p:cNvSpPr/>
            <p:nvPr/>
          </p:nvSpPr>
          <p:spPr>
            <a:xfrm>
              <a:off x="5029200" y="3357245"/>
              <a:ext cx="1259840" cy="419100"/>
            </a:xfrm>
            <a:prstGeom prst="rect">
              <a:avLst/>
            </a:prstGeom>
            <a:solidFill>
              <a:srgbClr val="B7DEE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600"/>
                </a:spcAft>
              </a:pPr>
              <a:r>
                <a:rPr lang="uz-Cyrl-UZ" sz="1000" b="1">
                  <a:solidFill>
                    <a:srgbClr val="215868"/>
                  </a:solidFill>
                  <a:effectLst/>
                  <a:latin typeface="Cambria"/>
                  <a:ea typeface="Calibri"/>
                  <a:cs typeface="Times New Roman"/>
                </a:rPr>
                <a:t>GRAFIČKA DOKUMENTACIJA</a:t>
              </a:r>
              <a:endParaRPr lang="en-US" sz="1000">
                <a:effectLst/>
                <a:latin typeface="Calibri"/>
                <a:ea typeface="Calibri"/>
                <a:cs typeface="Times New Roman"/>
              </a:endParaRPr>
            </a:p>
          </p:txBody>
        </p:sp>
        <p:sp>
          <p:nvSpPr>
            <p:cNvPr id="18" name="Rectangle 17"/>
            <p:cNvSpPr/>
            <p:nvPr/>
          </p:nvSpPr>
          <p:spPr>
            <a:xfrm>
              <a:off x="914400" y="3928745"/>
              <a:ext cx="5372100" cy="1349375"/>
            </a:xfrm>
            <a:prstGeom prst="rect">
              <a:avLst/>
            </a:prstGeom>
            <a:solidFill>
              <a:srgbClr val="B7DEE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uz-Cyrl-UZ" sz="1200" b="1" i="1">
                  <a:solidFill>
                    <a:srgbClr val="215868"/>
                  </a:solidFill>
                  <a:effectLst/>
                  <a:latin typeface="Cambria"/>
                  <a:ea typeface="Calibri"/>
                  <a:cs typeface="Times New Roman"/>
                </a:rPr>
                <a:t>Grafički prilozi PGD se izrađuju u razmeri koja je navedena u zagradama, odnosno u drugoj prigodnoj razmeri koja omogućava pregledan prikaz, u zavisnosti od klase i namene objekta </a:t>
              </a:r>
              <a:endParaRPr lang="en-US" sz="1200">
                <a:effectLst/>
                <a:latin typeface="Calibri"/>
                <a:ea typeface="Calibri"/>
                <a:cs typeface="Times New Roman"/>
              </a:endParaRPr>
            </a:p>
            <a:p>
              <a:pPr>
                <a:spcAft>
                  <a:spcPts val="0"/>
                </a:spcAft>
              </a:pPr>
              <a:r>
                <a:rPr lang="uz-Cyrl-UZ" sz="1200" b="1" i="1">
                  <a:solidFill>
                    <a:srgbClr val="215868"/>
                  </a:solidFill>
                  <a:effectLst/>
                  <a:latin typeface="Cambria"/>
                  <a:ea typeface="Calibri"/>
                  <a:cs typeface="Times New Roman"/>
                </a:rPr>
                <a:t> </a:t>
              </a:r>
              <a:endParaRPr lang="en-US" sz="1200">
                <a:effectLst/>
                <a:latin typeface="Calibri"/>
                <a:ea typeface="Calibri"/>
                <a:cs typeface="Times New Roman"/>
              </a:endParaRPr>
            </a:p>
            <a:p>
              <a:pPr>
                <a:spcAft>
                  <a:spcPts val="0"/>
                </a:spcAft>
              </a:pPr>
              <a:r>
                <a:rPr lang="uz-Cyrl-UZ" sz="1200" b="1" i="1">
                  <a:solidFill>
                    <a:srgbClr val="215868"/>
                  </a:solidFill>
                  <a:effectLst/>
                  <a:latin typeface="Cambria"/>
                  <a:ea typeface="Calibri"/>
                  <a:cs typeface="Times New Roman"/>
                </a:rPr>
                <a:t>Geodetsku podlogu PGD čini topografski snimak predmetne lokacije integrisan sa katastarskim planom i izvodom iz katastra vodova, izrađen od strane registrovane geodetske organizacije sa odgovarajućom licencom</a:t>
              </a:r>
              <a:endParaRPr lang="en-US" sz="1200">
                <a:effectLst/>
                <a:latin typeface="Calibri"/>
                <a:ea typeface="Calibri"/>
                <a:cs typeface="Times New Roman"/>
              </a:endParaRPr>
            </a:p>
          </p:txBody>
        </p:sp>
      </p:grpSp>
    </p:spTree>
    <p:extLst>
      <p:ext uri="{BB962C8B-B14F-4D97-AF65-F5344CB8AC3E}">
        <p14:creationId xmlns:p14="http://schemas.microsoft.com/office/powerpoint/2010/main" val="210340205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971600" y="260648"/>
            <a:ext cx="7992888" cy="504056"/>
          </a:xfrm>
        </p:spPr>
        <p:txBody>
          <a:bodyPr/>
          <a:lstStyle/>
          <a:p>
            <a:r>
              <a:rPr lang="uz-Cyrl-UZ" b="1" dirty="0"/>
              <a:t>IZVOD IZ PROJEKTA ZA GRAĐEVINSKU DOZVOLU</a:t>
            </a:r>
            <a:endParaRPr lang="en-US" b="1" dirty="0"/>
          </a:p>
        </p:txBody>
      </p:sp>
      <p:pic>
        <p:nvPicPr>
          <p:cNvPr id="3" name="Picture 2"/>
          <p:cNvPicPr>
            <a:picLocks noChangeAspect="1"/>
          </p:cNvPicPr>
          <p:nvPr/>
        </p:nvPicPr>
        <p:blipFill>
          <a:blip r:embed="rId2"/>
          <a:stretch>
            <a:fillRect/>
          </a:stretch>
        </p:blipFill>
        <p:spPr>
          <a:xfrm>
            <a:off x="491065" y="1556792"/>
            <a:ext cx="8632756" cy="1512168"/>
          </a:xfrm>
          <a:prstGeom prst="rect">
            <a:avLst/>
          </a:prstGeom>
        </p:spPr>
      </p:pic>
    </p:spTree>
    <p:extLst>
      <p:ext uri="{BB962C8B-B14F-4D97-AF65-F5344CB8AC3E}">
        <p14:creationId xmlns:p14="http://schemas.microsoft.com/office/powerpoint/2010/main" val="305923558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73138" y="1052736"/>
            <a:ext cx="7271270" cy="504056"/>
          </a:xfrm>
        </p:spPr>
        <p:txBody>
          <a:bodyPr>
            <a:normAutofit/>
          </a:bodyPr>
          <a:lstStyle/>
          <a:p>
            <a:r>
              <a:rPr lang="uz-Cyrl-UZ" sz="1700" dirty="0"/>
              <a:t>Za koje potrebe se izrađuje izvod iz projekta?</a:t>
            </a:r>
            <a:endParaRPr lang="en-US" sz="1700" dirty="0"/>
          </a:p>
        </p:txBody>
      </p:sp>
      <p:sp>
        <p:nvSpPr>
          <p:cNvPr id="5" name="Title 1"/>
          <p:cNvSpPr>
            <a:spLocks noGrp="1"/>
          </p:cNvSpPr>
          <p:nvPr>
            <p:ph type="title"/>
          </p:nvPr>
        </p:nvSpPr>
        <p:spPr>
          <a:xfrm>
            <a:off x="971600" y="260648"/>
            <a:ext cx="7992888" cy="504056"/>
          </a:xfrm>
        </p:spPr>
        <p:txBody>
          <a:bodyPr/>
          <a:lstStyle/>
          <a:p>
            <a:r>
              <a:rPr lang="uz-Cyrl-UZ" b="1" dirty="0"/>
              <a:t>IZVOD IZ PROJEKTA ZA GRAĐEVINSKU DOZVOLU</a:t>
            </a:r>
            <a:endParaRPr lang="en-US" b="1" dirty="0"/>
          </a:p>
        </p:txBody>
      </p:sp>
      <p:pic>
        <p:nvPicPr>
          <p:cNvPr id="3" name="Picture 2"/>
          <p:cNvPicPr>
            <a:picLocks noChangeAspect="1"/>
          </p:cNvPicPr>
          <p:nvPr/>
        </p:nvPicPr>
        <p:blipFill>
          <a:blip r:embed="rId2"/>
          <a:stretch>
            <a:fillRect/>
          </a:stretch>
        </p:blipFill>
        <p:spPr>
          <a:xfrm>
            <a:off x="398860" y="1628800"/>
            <a:ext cx="8493620" cy="1224136"/>
          </a:xfrm>
          <a:prstGeom prst="rect">
            <a:avLst/>
          </a:prstGeom>
        </p:spPr>
      </p:pic>
      <p:sp>
        <p:nvSpPr>
          <p:cNvPr id="8" name="Subtitle 5"/>
          <p:cNvSpPr txBox="1">
            <a:spLocks/>
          </p:cNvSpPr>
          <p:nvPr/>
        </p:nvSpPr>
        <p:spPr>
          <a:xfrm>
            <a:off x="971600" y="2996952"/>
            <a:ext cx="7271270" cy="504056"/>
          </a:xfrm>
          <a:prstGeom prst="rect">
            <a:avLst/>
          </a:prstGeom>
        </p:spPr>
        <p:txBody>
          <a:bodyPr lIns="0" anchor="ctr">
            <a:normAutofit/>
          </a:bodyPr>
          <a:lstStyle>
            <a:lvl1pPr marL="0" indent="0" algn="l" defTabSz="914400" rtl="0" eaLnBrk="1" latinLnBrk="0" hangingPunct="1">
              <a:spcBef>
                <a:spcPct val="20000"/>
              </a:spcBef>
              <a:buFont typeface="Arial" pitchFamily="34" charset="0"/>
              <a:buNone/>
              <a:defRPr sz="2000" b="1" kern="1200">
                <a:solidFill>
                  <a:srgbClr val="5F6062"/>
                </a:solidFill>
                <a:latin typeface="Arial"/>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Arial"/>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Arial"/>
                <a:ea typeface="+mn-ea"/>
                <a:cs typeface="+mn-cs"/>
              </a:defRPr>
            </a:lvl3pPr>
            <a:lvl4pPr marL="1371600" indent="0" algn="ctr" defTabSz="914400" rtl="0" eaLnBrk="1" latinLnBrk="0" hangingPunct="1">
              <a:spcBef>
                <a:spcPct val="20000"/>
              </a:spcBef>
              <a:buFont typeface="Arial" pitchFamily="34" charset="0"/>
              <a:buNone/>
              <a:defRPr sz="1400" kern="1200">
                <a:solidFill>
                  <a:schemeClr val="tx1">
                    <a:tint val="75000"/>
                  </a:schemeClr>
                </a:solidFill>
                <a:latin typeface="Arial"/>
                <a:ea typeface="+mn-ea"/>
                <a:cs typeface="+mn-cs"/>
              </a:defRPr>
            </a:lvl4pPr>
            <a:lvl5pPr marL="1828800" indent="0" algn="ctr" defTabSz="914400" rtl="0" eaLnBrk="1" latinLnBrk="0" hangingPunct="1">
              <a:spcBef>
                <a:spcPct val="20000"/>
              </a:spcBef>
              <a:buFont typeface="Arial" pitchFamily="34" charset="0"/>
              <a:buNone/>
              <a:defRPr sz="1400" kern="1200">
                <a:solidFill>
                  <a:schemeClr val="tx1">
                    <a:tint val="75000"/>
                  </a:schemeClr>
                </a:solidFill>
                <a:latin typeface="Arial"/>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uz-Cyrl-UZ" sz="1700" dirty="0"/>
              <a:t>Šta sadrži izvod iz projekta?</a:t>
            </a:r>
            <a:r>
              <a:rPr lang="en-US" sz="1700" dirty="0"/>
              <a:t> </a:t>
            </a:r>
          </a:p>
        </p:txBody>
      </p:sp>
      <p:pic>
        <p:nvPicPr>
          <p:cNvPr id="4" name="Picture 3"/>
          <p:cNvPicPr>
            <a:picLocks noChangeAspect="1"/>
          </p:cNvPicPr>
          <p:nvPr/>
        </p:nvPicPr>
        <p:blipFill>
          <a:blip r:embed="rId3"/>
          <a:stretch>
            <a:fillRect/>
          </a:stretch>
        </p:blipFill>
        <p:spPr>
          <a:xfrm>
            <a:off x="398860" y="3429000"/>
            <a:ext cx="8493620" cy="1224136"/>
          </a:xfrm>
          <a:prstGeom prst="rect">
            <a:avLst/>
          </a:prstGeom>
        </p:spPr>
      </p:pic>
      <p:sp>
        <p:nvSpPr>
          <p:cNvPr id="9" name="Subtitle 5"/>
          <p:cNvSpPr txBox="1">
            <a:spLocks/>
          </p:cNvSpPr>
          <p:nvPr/>
        </p:nvSpPr>
        <p:spPr>
          <a:xfrm>
            <a:off x="971600" y="5013176"/>
            <a:ext cx="7271270" cy="504056"/>
          </a:xfrm>
          <a:prstGeom prst="rect">
            <a:avLst/>
          </a:prstGeom>
        </p:spPr>
        <p:txBody>
          <a:bodyPr lIns="0" anchor="ctr">
            <a:noAutofit/>
          </a:bodyPr>
          <a:lstStyle>
            <a:lvl1pPr marL="0" indent="0" algn="l" defTabSz="914400" rtl="0" eaLnBrk="1" latinLnBrk="0" hangingPunct="1">
              <a:spcBef>
                <a:spcPct val="20000"/>
              </a:spcBef>
              <a:buFont typeface="Arial" pitchFamily="34" charset="0"/>
              <a:buNone/>
              <a:defRPr sz="2000" b="1" kern="1200">
                <a:solidFill>
                  <a:srgbClr val="5F6062"/>
                </a:solidFill>
                <a:latin typeface="Arial"/>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Arial"/>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Arial"/>
                <a:ea typeface="+mn-ea"/>
                <a:cs typeface="+mn-cs"/>
              </a:defRPr>
            </a:lvl3pPr>
            <a:lvl4pPr marL="1371600" indent="0" algn="ctr" defTabSz="914400" rtl="0" eaLnBrk="1" latinLnBrk="0" hangingPunct="1">
              <a:spcBef>
                <a:spcPct val="20000"/>
              </a:spcBef>
              <a:buFont typeface="Arial" pitchFamily="34" charset="0"/>
              <a:buNone/>
              <a:defRPr sz="1400" kern="1200">
                <a:solidFill>
                  <a:schemeClr val="tx1">
                    <a:tint val="75000"/>
                  </a:schemeClr>
                </a:solidFill>
                <a:latin typeface="Arial"/>
                <a:ea typeface="+mn-ea"/>
                <a:cs typeface="+mn-cs"/>
              </a:defRPr>
            </a:lvl4pPr>
            <a:lvl5pPr marL="1828800" indent="0" algn="ctr" defTabSz="914400" rtl="0" eaLnBrk="1" latinLnBrk="0" hangingPunct="1">
              <a:spcBef>
                <a:spcPct val="20000"/>
              </a:spcBef>
              <a:buFont typeface="Arial" pitchFamily="34" charset="0"/>
              <a:buNone/>
              <a:defRPr sz="1400" kern="1200">
                <a:solidFill>
                  <a:schemeClr val="tx1">
                    <a:tint val="75000"/>
                  </a:schemeClr>
                </a:solidFill>
                <a:latin typeface="Arial"/>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uz-Cyrl-UZ" sz="1700" dirty="0"/>
              <a:t>Ko je odgovoran za usklađenost podataka datih u izvodu iz projekta, sa sadržinom projekta za građevinsku dozvolu?</a:t>
            </a:r>
            <a:endParaRPr lang="en-US" sz="1700" dirty="0"/>
          </a:p>
        </p:txBody>
      </p:sp>
      <p:pic>
        <p:nvPicPr>
          <p:cNvPr id="10" name="Picture 9"/>
          <p:cNvPicPr>
            <a:picLocks noChangeAspect="1"/>
          </p:cNvPicPr>
          <p:nvPr/>
        </p:nvPicPr>
        <p:blipFill>
          <a:blip r:embed="rId4"/>
          <a:stretch>
            <a:fillRect/>
          </a:stretch>
        </p:blipFill>
        <p:spPr>
          <a:xfrm>
            <a:off x="448822" y="5733256"/>
            <a:ext cx="8443658" cy="936104"/>
          </a:xfrm>
          <a:prstGeom prst="rect">
            <a:avLst/>
          </a:prstGeom>
        </p:spPr>
      </p:pic>
    </p:spTree>
    <p:extLst>
      <p:ext uri="{BB962C8B-B14F-4D97-AF65-F5344CB8AC3E}">
        <p14:creationId xmlns:p14="http://schemas.microsoft.com/office/powerpoint/2010/main" val="300361806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51520" y="188640"/>
            <a:ext cx="8568952" cy="6597352"/>
            <a:chOff x="0" y="0"/>
            <a:chExt cx="6632479" cy="6055360"/>
          </a:xfrm>
        </p:grpSpPr>
        <p:sp>
          <p:nvSpPr>
            <p:cNvPr id="9" name="Rectangle 8"/>
            <p:cNvSpPr/>
            <p:nvPr/>
          </p:nvSpPr>
          <p:spPr>
            <a:xfrm>
              <a:off x="1713865" y="0"/>
              <a:ext cx="3543300" cy="571500"/>
            </a:xfrm>
            <a:prstGeom prst="rect">
              <a:avLst/>
            </a:prstGeom>
            <a:solidFill>
              <a:srgbClr val="632523"/>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uz-Cyrl-UZ" sz="1200" b="1" dirty="0">
                  <a:solidFill>
                    <a:srgbClr val="FFFFFF"/>
                  </a:solidFill>
                  <a:effectLst/>
                  <a:latin typeface="Cambria"/>
                  <a:ea typeface="Calibri"/>
                  <a:cs typeface="Times New Roman"/>
                </a:rPr>
                <a:t>SADRŽINA</a:t>
              </a:r>
              <a:endParaRPr lang="en-US" sz="1200" dirty="0">
                <a:effectLst/>
                <a:latin typeface="Calibri"/>
                <a:ea typeface="Calibri"/>
                <a:cs typeface="Times New Roman"/>
              </a:endParaRPr>
            </a:p>
            <a:p>
              <a:pPr algn="ctr">
                <a:spcAft>
                  <a:spcPts val="600"/>
                </a:spcAft>
              </a:pPr>
              <a:r>
                <a:rPr lang="uz-Cyrl-UZ" sz="1200" b="1" dirty="0">
                  <a:solidFill>
                    <a:srgbClr val="FFFFFF"/>
                  </a:solidFill>
                  <a:effectLst/>
                  <a:latin typeface="Cambria"/>
                  <a:ea typeface="Calibri"/>
                  <a:cs typeface="Times New Roman"/>
                </a:rPr>
                <a:t>IZVODA IZ PROJEKTA ZA GRAĐEVINSKU DOZVOLU</a:t>
              </a:r>
              <a:endParaRPr lang="en-US" sz="1200" dirty="0">
                <a:effectLst/>
                <a:latin typeface="Calibri"/>
                <a:ea typeface="Calibri"/>
                <a:cs typeface="Times New Roman"/>
              </a:endParaRPr>
            </a:p>
          </p:txBody>
        </p:sp>
        <p:sp>
          <p:nvSpPr>
            <p:cNvPr id="10" name="Rectangle 9"/>
            <p:cNvSpPr/>
            <p:nvPr/>
          </p:nvSpPr>
          <p:spPr>
            <a:xfrm>
              <a:off x="1174115" y="692150"/>
              <a:ext cx="5458364" cy="711200"/>
            </a:xfrm>
            <a:prstGeom prst="rect">
              <a:avLst/>
            </a:prstGeom>
            <a:solidFill>
              <a:srgbClr val="B7DEE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spcAft>
                  <a:spcPts val="0"/>
                </a:spcAft>
                <a:buFont typeface="Wingdings"/>
                <a:buChar char=""/>
              </a:pPr>
              <a:r>
                <a:rPr lang="uz-Cyrl-UZ" sz="1200" b="1" dirty="0">
                  <a:solidFill>
                    <a:srgbClr val="215868"/>
                  </a:solidFill>
                  <a:effectLst/>
                  <a:latin typeface="Cambria"/>
                  <a:ea typeface="Calibri"/>
                  <a:cs typeface="Times New Roman"/>
                </a:rPr>
                <a:t>forma naslovne strane Izvoda je data u Prilogu 2 PTD </a:t>
              </a:r>
              <a:endParaRPr lang="en-US" sz="1200" dirty="0">
                <a:effectLst/>
                <a:latin typeface="Calibri"/>
                <a:ea typeface="Calibri"/>
                <a:cs typeface="Times New Roman"/>
              </a:endParaRPr>
            </a:p>
            <a:p>
              <a:pPr marL="342900" lvl="0" indent="-342900">
                <a:spcAft>
                  <a:spcPts val="0"/>
                </a:spcAft>
                <a:buSzPts val="900"/>
                <a:buFont typeface="Wingdings"/>
                <a:buChar char=""/>
              </a:pPr>
              <a:r>
                <a:rPr lang="uz-Cyrl-UZ" sz="1200" b="1" dirty="0">
                  <a:solidFill>
                    <a:srgbClr val="215868"/>
                  </a:solidFill>
                  <a:effectLst/>
                  <a:latin typeface="Cambria"/>
                  <a:ea typeface="Calibri"/>
                  <a:cs typeface="Times New Roman"/>
                </a:rPr>
                <a:t>sadrži i potpis i overu pečatom glavnog projektanta kojom se potvrđuje usklađenost Izvoda iz projekta sa podacima iz  PGD </a:t>
              </a:r>
              <a:endParaRPr lang="en-US" sz="1200" dirty="0">
                <a:effectLst/>
                <a:latin typeface="Calibri"/>
                <a:ea typeface="Calibri"/>
                <a:cs typeface="Times New Roman"/>
              </a:endParaRPr>
            </a:p>
          </p:txBody>
        </p:sp>
        <p:sp>
          <p:nvSpPr>
            <p:cNvPr id="11" name="Rectangle 10"/>
            <p:cNvSpPr/>
            <p:nvPr/>
          </p:nvSpPr>
          <p:spPr>
            <a:xfrm>
              <a:off x="1174115" y="3712063"/>
              <a:ext cx="5457825" cy="914400"/>
            </a:xfrm>
            <a:prstGeom prst="rect">
              <a:avLst/>
            </a:prstGeom>
            <a:solidFill>
              <a:srgbClr val="B7DEE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600"/>
                </a:spcAft>
              </a:pPr>
              <a:r>
                <a:rPr lang="uz-Cyrl-UZ" sz="1200" b="1" dirty="0">
                  <a:solidFill>
                    <a:srgbClr val="215868"/>
                  </a:solidFill>
                  <a:effectLst/>
                  <a:latin typeface="Cambria"/>
                  <a:ea typeface="Calibri"/>
                  <a:cs typeface="Times New Roman"/>
                </a:rPr>
                <a:t>Zavisno od vrste i klase objekta sadrže situacione planove u odgovarajućoj razmeri sa prikazanim položajem i gabaritom objekta, koji sadrže broj katastarske parcele na kojoj se objekat nalazi i brojeve susednih katastarskih parcela, građevinske linije ili granice građenja, regulacione linije, dimenzije gabarita objekta, udaljenost od susednih parcela i susednih objekata, karakteristične apsolutne i relativne visinske kote i to u formi sledećih prikaza (za zgrade): </a:t>
              </a:r>
              <a:endParaRPr lang="en-US" sz="1200" dirty="0">
                <a:effectLst/>
                <a:latin typeface="Calibri"/>
                <a:ea typeface="Calibri"/>
                <a:cs typeface="Times New Roman"/>
              </a:endParaRPr>
            </a:p>
          </p:txBody>
        </p:sp>
        <p:sp>
          <p:nvSpPr>
            <p:cNvPr id="12" name="Rectangle 11"/>
            <p:cNvSpPr/>
            <p:nvPr/>
          </p:nvSpPr>
          <p:spPr>
            <a:xfrm>
              <a:off x="685165" y="4686300"/>
              <a:ext cx="914400" cy="571500"/>
            </a:xfrm>
            <a:prstGeom prst="rect">
              <a:avLst/>
            </a:prstGeom>
            <a:solidFill>
              <a:srgbClr val="B7DEE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600"/>
                </a:spcAft>
              </a:pPr>
              <a:r>
                <a:rPr lang="uz-Cyrl-UZ" sz="900" b="1">
                  <a:solidFill>
                    <a:srgbClr val="215868"/>
                  </a:solidFill>
                  <a:effectLst/>
                  <a:latin typeface="Cambria"/>
                  <a:ea typeface="Calibri"/>
                  <a:cs typeface="Times New Roman"/>
                </a:rPr>
                <a:t>SITUACIONI PLAN SA OSNOVOM KROVA</a:t>
              </a:r>
              <a:endParaRPr lang="en-US" sz="900">
                <a:effectLst/>
                <a:latin typeface="Calibri"/>
                <a:ea typeface="Calibri"/>
                <a:cs typeface="Times New Roman"/>
              </a:endParaRPr>
            </a:p>
          </p:txBody>
        </p:sp>
        <p:sp>
          <p:nvSpPr>
            <p:cNvPr id="13" name="Rectangle 12"/>
            <p:cNvSpPr/>
            <p:nvPr/>
          </p:nvSpPr>
          <p:spPr>
            <a:xfrm>
              <a:off x="1174115" y="1452245"/>
              <a:ext cx="5457825" cy="605155"/>
            </a:xfrm>
            <a:prstGeom prst="rect">
              <a:avLst/>
            </a:prstGeom>
            <a:solidFill>
              <a:srgbClr val="B7DEE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spcAft>
                  <a:spcPts val="0"/>
                </a:spcAft>
                <a:buSzPts val="900"/>
                <a:buFont typeface="Wingdings"/>
                <a:buChar char=""/>
              </a:pPr>
              <a:r>
                <a:rPr lang="uz-Cyrl-UZ" sz="1200" b="1">
                  <a:solidFill>
                    <a:srgbClr val="215868"/>
                  </a:solidFill>
                  <a:effectLst/>
                  <a:latin typeface="Cambria"/>
                  <a:ea typeface="Calibri"/>
                  <a:cs typeface="Times New Roman"/>
                </a:rPr>
                <a:t>Izvodu se prilaže izjava vršioca tehničke kontrole, sa rezimeom izveštaja tehničke kontrole</a:t>
              </a:r>
              <a:endParaRPr lang="en-US" sz="1200">
                <a:effectLst/>
                <a:latin typeface="Calibri"/>
                <a:ea typeface="Calibri"/>
                <a:cs typeface="Times New Roman"/>
              </a:endParaRPr>
            </a:p>
            <a:p>
              <a:pPr marL="342900" lvl="0" indent="-342900">
                <a:spcAft>
                  <a:spcPts val="0"/>
                </a:spcAft>
                <a:buSzPts val="900"/>
                <a:buFont typeface="Wingdings"/>
                <a:buChar char=""/>
              </a:pPr>
              <a:r>
                <a:rPr lang="uz-Cyrl-UZ" sz="1200" b="1">
                  <a:solidFill>
                    <a:srgbClr val="215868"/>
                  </a:solidFill>
                  <a:effectLst/>
                  <a:latin typeface="Cambria"/>
                  <a:ea typeface="Calibri"/>
                  <a:cs typeface="Times New Roman"/>
                </a:rPr>
                <a:t>forma ove izjave data je u Prilogu 5 PTD  </a:t>
              </a:r>
              <a:endParaRPr lang="en-US" sz="1200">
                <a:effectLst/>
                <a:latin typeface="Calibri"/>
                <a:ea typeface="Calibri"/>
                <a:cs typeface="Times New Roman"/>
              </a:endParaRPr>
            </a:p>
          </p:txBody>
        </p:sp>
        <p:sp>
          <p:nvSpPr>
            <p:cNvPr id="14" name="Rectangle 13"/>
            <p:cNvSpPr/>
            <p:nvPr/>
          </p:nvSpPr>
          <p:spPr>
            <a:xfrm>
              <a:off x="1174115" y="2137409"/>
              <a:ext cx="5457825" cy="1497668"/>
            </a:xfrm>
            <a:prstGeom prst="rect">
              <a:avLst/>
            </a:prstGeom>
            <a:solidFill>
              <a:srgbClr val="B7DEE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180340">
                <a:spcAft>
                  <a:spcPts val="600"/>
                </a:spcAft>
              </a:pPr>
              <a:r>
                <a:rPr lang="uz-Cyrl-UZ" sz="1200" b="1" dirty="0">
                  <a:solidFill>
                    <a:srgbClr val="215868"/>
                  </a:solidFill>
                  <a:effectLst/>
                  <a:latin typeface="Cambria"/>
                  <a:ea typeface="Calibri"/>
                  <a:cs typeface="Times New Roman"/>
                </a:rPr>
                <a:t>Sadrži sledeće priloge: </a:t>
              </a:r>
              <a:endParaRPr lang="en-US" sz="1200" dirty="0">
                <a:effectLst/>
                <a:latin typeface="Calibri"/>
                <a:ea typeface="Calibri"/>
                <a:cs typeface="Times New Roman"/>
              </a:endParaRPr>
            </a:p>
            <a:p>
              <a:pPr marL="342900" lvl="0" indent="-342900">
                <a:spcBef>
                  <a:spcPts val="600"/>
                </a:spcBef>
                <a:spcAft>
                  <a:spcPts val="0"/>
                </a:spcAft>
                <a:buSzPts val="900"/>
                <a:buFont typeface="Wingdings"/>
                <a:buChar char=""/>
              </a:pPr>
              <a:r>
                <a:rPr lang="uz-Cyrl-UZ" sz="1200" b="1" dirty="0">
                  <a:solidFill>
                    <a:srgbClr val="215868"/>
                  </a:solidFill>
                  <a:effectLst/>
                  <a:latin typeface="Cambria"/>
                  <a:ea typeface="Calibri"/>
                  <a:cs typeface="Times New Roman"/>
                </a:rPr>
                <a:t>popunjeni formular obaveznog sadržaja Glavne sveske, Prilog 1 PTD</a:t>
              </a:r>
              <a:endParaRPr lang="en-US" sz="1200" dirty="0">
                <a:effectLst/>
                <a:latin typeface="Calibri"/>
                <a:ea typeface="Calibri"/>
                <a:cs typeface="Times New Roman"/>
              </a:endParaRPr>
            </a:p>
            <a:p>
              <a:pPr marL="342900" lvl="0" indent="-342900">
                <a:spcAft>
                  <a:spcPts val="0"/>
                </a:spcAft>
                <a:buSzPts val="900"/>
                <a:buFont typeface="Wingdings"/>
                <a:buChar char=""/>
              </a:pPr>
              <a:r>
                <a:rPr lang="uz-Cyrl-UZ" sz="1200" b="1" dirty="0">
                  <a:solidFill>
                    <a:srgbClr val="215868"/>
                  </a:solidFill>
                  <a:effectLst/>
                  <a:latin typeface="Cambria"/>
                  <a:ea typeface="Calibri"/>
                  <a:cs typeface="Times New Roman"/>
                </a:rPr>
                <a:t>odluku o određivanju glavnog projektanta potpisano od strane investitora, Prilog 8 PTD </a:t>
              </a:r>
              <a:endParaRPr lang="en-US" sz="1200" dirty="0">
                <a:effectLst/>
                <a:latin typeface="Calibri"/>
                <a:ea typeface="Calibri"/>
                <a:cs typeface="Times New Roman"/>
              </a:endParaRPr>
            </a:p>
            <a:p>
              <a:pPr marL="342900" lvl="0" indent="-342900">
                <a:spcAft>
                  <a:spcPts val="0"/>
                </a:spcAft>
                <a:buSzPts val="900"/>
                <a:buFont typeface="Wingdings"/>
                <a:buChar char=""/>
              </a:pPr>
              <a:r>
                <a:rPr lang="uz-Cyrl-UZ" sz="1200" b="1" dirty="0">
                  <a:solidFill>
                    <a:srgbClr val="215868"/>
                  </a:solidFill>
                  <a:effectLst/>
                  <a:latin typeface="Cambria"/>
                  <a:ea typeface="Calibri"/>
                  <a:cs typeface="Times New Roman"/>
                </a:rPr>
                <a:t>izjavu glavnog projektanta, Prilog 3 PTD </a:t>
              </a:r>
              <a:endParaRPr lang="en-US" sz="1200" dirty="0">
                <a:effectLst/>
                <a:latin typeface="Calibri"/>
                <a:ea typeface="Calibri"/>
                <a:cs typeface="Times New Roman"/>
              </a:endParaRPr>
            </a:p>
            <a:p>
              <a:pPr marL="342900" lvl="0" indent="-342900">
                <a:spcAft>
                  <a:spcPts val="0"/>
                </a:spcAft>
                <a:buSzPts val="900"/>
                <a:buFont typeface="Wingdings"/>
                <a:buChar char=""/>
              </a:pPr>
              <a:r>
                <a:rPr lang="uz-Cyrl-UZ" sz="1200" b="1" dirty="0">
                  <a:solidFill>
                    <a:srgbClr val="215868"/>
                  </a:solidFill>
                  <a:effectLst/>
                  <a:latin typeface="Cambria"/>
                  <a:ea typeface="Calibri"/>
                  <a:cs typeface="Times New Roman"/>
                </a:rPr>
                <a:t>izjave ovlašćenih lica, Prilog 6 PTD</a:t>
              </a:r>
              <a:endParaRPr lang="en-US" sz="1200" dirty="0">
                <a:effectLst/>
                <a:latin typeface="Calibri"/>
                <a:ea typeface="Calibri"/>
                <a:cs typeface="Times New Roman"/>
              </a:endParaRPr>
            </a:p>
            <a:p>
              <a:pPr marL="342900" lvl="0" indent="-342900">
                <a:spcAft>
                  <a:spcPts val="0"/>
                </a:spcAft>
                <a:buSzPts val="900"/>
                <a:buFont typeface="Wingdings"/>
                <a:buChar char=""/>
              </a:pPr>
              <a:r>
                <a:rPr lang="uz-Cyrl-UZ" sz="1200" b="1" dirty="0">
                  <a:solidFill>
                    <a:srgbClr val="215868"/>
                  </a:solidFill>
                  <a:effectLst/>
                  <a:latin typeface="Cambria"/>
                  <a:ea typeface="Calibri"/>
                  <a:cs typeface="Times New Roman"/>
                </a:rPr>
                <a:t>sažeti tehnički opis postojećeg i predviđenog stanja, objekta, instalacija i opreme, potpisan i overen pečatom od strane glavnog projektanta</a:t>
              </a:r>
              <a:endParaRPr lang="en-US" sz="1200" dirty="0">
                <a:effectLst/>
                <a:latin typeface="Calibri"/>
                <a:ea typeface="Calibri"/>
                <a:cs typeface="Times New Roman"/>
              </a:endParaRPr>
            </a:p>
          </p:txBody>
        </p:sp>
        <p:sp>
          <p:nvSpPr>
            <p:cNvPr id="15" name="Rectangle 14"/>
            <p:cNvSpPr/>
            <p:nvPr/>
          </p:nvSpPr>
          <p:spPr>
            <a:xfrm>
              <a:off x="21590" y="678815"/>
              <a:ext cx="1028700" cy="498475"/>
            </a:xfrm>
            <a:prstGeom prst="rect">
              <a:avLst/>
            </a:prstGeom>
            <a:solidFill>
              <a:srgbClr val="215968"/>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a:extLst>
              <a:ext uri="{FAA26D3D-D897-4be2-8F04-BA451C77F1D7}">
                <ma14:placeholderFlag xmlns:ma14="http://schemas.microsoft.com/office/mac/drawingml/2011/main"/>
              </a:ext>
            </a:ex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200" b="1">
                  <a:solidFill>
                    <a:srgbClr val="FFFFFF"/>
                  </a:solidFill>
                  <a:effectLst/>
                  <a:latin typeface="Cambria"/>
                  <a:ea typeface="Calibri"/>
                  <a:cs typeface="Times New Roman"/>
                </a:rPr>
                <a:t>NASLOVNA STRANA</a:t>
              </a:r>
              <a:endParaRPr lang="en-US" sz="1200">
                <a:effectLst/>
                <a:latin typeface="Calibri"/>
                <a:ea typeface="Calibri"/>
                <a:cs typeface="Times New Roman"/>
              </a:endParaRPr>
            </a:p>
          </p:txBody>
        </p:sp>
        <p:sp>
          <p:nvSpPr>
            <p:cNvPr id="16" name="Rectangle 15"/>
            <p:cNvSpPr/>
            <p:nvPr/>
          </p:nvSpPr>
          <p:spPr>
            <a:xfrm>
              <a:off x="31750" y="1401445"/>
              <a:ext cx="1028700" cy="498475"/>
            </a:xfrm>
            <a:prstGeom prst="rect">
              <a:avLst/>
            </a:prstGeom>
            <a:solidFill>
              <a:srgbClr val="215968"/>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a:extLst>
              <a:ext uri="{FAA26D3D-D897-4be2-8F04-BA451C77F1D7}">
                <ma14:placeholderFlag xmlns:ma14="http://schemas.microsoft.com/office/mac/drawingml/2011/main"/>
              </a:ext>
            </a:ex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200" b="1">
                  <a:solidFill>
                    <a:srgbClr val="FFFFFF"/>
                  </a:solidFill>
                  <a:effectLst/>
                  <a:latin typeface="Cambria"/>
                  <a:ea typeface="Calibri"/>
                  <a:cs typeface="Times New Roman"/>
                </a:rPr>
                <a:t>TEHNIČKA KONTROLA</a:t>
              </a:r>
              <a:endParaRPr lang="en-US" sz="1200">
                <a:effectLst/>
                <a:latin typeface="Calibri"/>
                <a:ea typeface="Calibri"/>
                <a:cs typeface="Times New Roman"/>
              </a:endParaRPr>
            </a:p>
          </p:txBody>
        </p:sp>
        <p:sp>
          <p:nvSpPr>
            <p:cNvPr id="17" name="Rectangle 16"/>
            <p:cNvSpPr/>
            <p:nvPr/>
          </p:nvSpPr>
          <p:spPr>
            <a:xfrm>
              <a:off x="23495" y="2142490"/>
              <a:ext cx="1028700" cy="498475"/>
            </a:xfrm>
            <a:prstGeom prst="rect">
              <a:avLst/>
            </a:prstGeom>
            <a:solidFill>
              <a:srgbClr val="215968"/>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a:extLst>
              <a:ext uri="{FAA26D3D-D897-4be2-8F04-BA451C77F1D7}">
                <ma14:placeholderFlag xmlns:ma14="http://schemas.microsoft.com/office/mac/drawingml/2011/main"/>
              </a:ext>
            </a:ex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200" b="1">
                  <a:solidFill>
                    <a:srgbClr val="FFFFFF"/>
                  </a:solidFill>
                  <a:effectLst/>
                  <a:latin typeface="Cambria"/>
                  <a:ea typeface="Calibri"/>
                  <a:cs typeface="Times New Roman"/>
                </a:rPr>
                <a:t>GLAVNA SVESKA PGD</a:t>
              </a:r>
              <a:endParaRPr lang="en-US" sz="1200">
                <a:effectLst/>
                <a:latin typeface="Calibri"/>
                <a:ea typeface="Calibri"/>
                <a:cs typeface="Times New Roman"/>
              </a:endParaRPr>
            </a:p>
          </p:txBody>
        </p:sp>
        <p:sp>
          <p:nvSpPr>
            <p:cNvPr id="18" name="Rectangle 17"/>
            <p:cNvSpPr/>
            <p:nvPr/>
          </p:nvSpPr>
          <p:spPr>
            <a:xfrm>
              <a:off x="0" y="3731895"/>
              <a:ext cx="1052830" cy="498475"/>
            </a:xfrm>
            <a:prstGeom prst="rect">
              <a:avLst/>
            </a:prstGeom>
            <a:solidFill>
              <a:srgbClr val="215968"/>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a:extLst>
              <a:ext uri="{FAA26D3D-D897-4be2-8F04-BA451C77F1D7}">
                <ma14:placeholderFlag xmlns:ma14="http://schemas.microsoft.com/office/mac/drawingml/2011/main"/>
              </a:ext>
            </a:ex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200" b="1">
                  <a:solidFill>
                    <a:srgbClr val="FFFFFF"/>
                  </a:solidFill>
                  <a:effectLst/>
                  <a:latin typeface="Cambria"/>
                  <a:ea typeface="Calibri"/>
                  <a:cs typeface="Times New Roman"/>
                </a:rPr>
                <a:t>GRAFIČKI PRILOZI</a:t>
              </a:r>
              <a:endParaRPr lang="en-US" sz="1200">
                <a:effectLst/>
                <a:latin typeface="Calibri"/>
                <a:ea typeface="Calibri"/>
                <a:cs typeface="Times New Roman"/>
              </a:endParaRPr>
            </a:p>
          </p:txBody>
        </p:sp>
        <p:sp>
          <p:nvSpPr>
            <p:cNvPr id="19" name="Rectangle 18"/>
            <p:cNvSpPr/>
            <p:nvPr/>
          </p:nvSpPr>
          <p:spPr>
            <a:xfrm>
              <a:off x="1713865" y="4686300"/>
              <a:ext cx="1143000" cy="571500"/>
            </a:xfrm>
            <a:prstGeom prst="rect">
              <a:avLst/>
            </a:prstGeom>
            <a:solidFill>
              <a:srgbClr val="B7DEE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600"/>
                </a:spcAft>
              </a:pPr>
              <a:r>
                <a:rPr lang="uz-Cyrl-UZ" sz="900" b="1">
                  <a:solidFill>
                    <a:srgbClr val="215868"/>
                  </a:solidFill>
                  <a:effectLst/>
                  <a:latin typeface="Cambria"/>
                  <a:ea typeface="Calibri"/>
                  <a:cs typeface="Times New Roman"/>
                </a:rPr>
                <a:t>SITUACION0-NIVELACIONI  PLAN SA OSNOVOM PRIZEMLJA</a:t>
              </a:r>
              <a:endParaRPr lang="en-US" sz="900">
                <a:effectLst/>
                <a:latin typeface="Calibri"/>
                <a:ea typeface="Calibri"/>
                <a:cs typeface="Times New Roman"/>
              </a:endParaRPr>
            </a:p>
          </p:txBody>
        </p:sp>
        <p:sp>
          <p:nvSpPr>
            <p:cNvPr id="20" name="Rectangle 19"/>
            <p:cNvSpPr/>
            <p:nvPr/>
          </p:nvSpPr>
          <p:spPr>
            <a:xfrm>
              <a:off x="2971165" y="4686300"/>
              <a:ext cx="1143000" cy="571500"/>
            </a:xfrm>
            <a:prstGeom prst="rect">
              <a:avLst/>
            </a:prstGeom>
            <a:solidFill>
              <a:srgbClr val="B7DEE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600"/>
                </a:spcAft>
              </a:pPr>
              <a:r>
                <a:rPr lang="uz-Cyrl-UZ" sz="900" b="1">
                  <a:solidFill>
                    <a:srgbClr val="215868"/>
                  </a:solidFill>
                  <a:effectLst/>
                  <a:latin typeface="Cambria"/>
                  <a:ea typeface="Calibri"/>
                  <a:cs typeface="Times New Roman"/>
                </a:rPr>
                <a:t>SITUACION0-NIVELACIONI  PLAN SA SAOBRAĆAJNIM REŠENJEM</a:t>
              </a:r>
              <a:endParaRPr lang="en-US" sz="900">
                <a:effectLst/>
                <a:latin typeface="Calibri"/>
                <a:ea typeface="Calibri"/>
                <a:cs typeface="Times New Roman"/>
              </a:endParaRPr>
            </a:p>
          </p:txBody>
        </p:sp>
        <p:sp>
          <p:nvSpPr>
            <p:cNvPr id="21" name="Rectangle 20"/>
            <p:cNvSpPr/>
            <p:nvPr/>
          </p:nvSpPr>
          <p:spPr>
            <a:xfrm>
              <a:off x="4228465" y="4686300"/>
              <a:ext cx="1257300" cy="571500"/>
            </a:xfrm>
            <a:prstGeom prst="rect">
              <a:avLst/>
            </a:prstGeom>
            <a:solidFill>
              <a:srgbClr val="B7DEE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600"/>
                </a:spcAft>
              </a:pPr>
              <a:r>
                <a:rPr lang="uz-Cyrl-UZ" sz="900" b="1">
                  <a:solidFill>
                    <a:srgbClr val="215868"/>
                  </a:solidFill>
                  <a:effectLst/>
                  <a:latin typeface="Cambria"/>
                  <a:ea typeface="Calibri"/>
                  <a:cs typeface="Times New Roman"/>
                </a:rPr>
                <a:t>SITUACIONI PLAN SA SINHRON-PLANOM INSTALACIJA NA PARCELI</a:t>
              </a:r>
              <a:endParaRPr lang="en-US" sz="900">
                <a:effectLst/>
                <a:latin typeface="Calibri"/>
                <a:ea typeface="Calibri"/>
                <a:cs typeface="Times New Roman"/>
              </a:endParaRPr>
            </a:p>
          </p:txBody>
        </p:sp>
        <p:sp>
          <p:nvSpPr>
            <p:cNvPr id="22" name="Rectangle 21"/>
            <p:cNvSpPr/>
            <p:nvPr/>
          </p:nvSpPr>
          <p:spPr>
            <a:xfrm>
              <a:off x="5600065" y="4686300"/>
              <a:ext cx="1028700" cy="571500"/>
            </a:xfrm>
            <a:prstGeom prst="rect">
              <a:avLst/>
            </a:prstGeom>
            <a:solidFill>
              <a:srgbClr val="B7DEE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600"/>
                </a:spcAft>
              </a:pPr>
              <a:r>
                <a:rPr lang="uz-Cyrl-UZ" sz="900" b="1">
                  <a:solidFill>
                    <a:srgbClr val="215868"/>
                  </a:solidFill>
                  <a:effectLst/>
                  <a:latin typeface="Cambria"/>
                  <a:ea typeface="Calibri"/>
                  <a:cs typeface="Times New Roman"/>
                </a:rPr>
                <a:t>OSNOVA ETAŽE NA KOJOJ JE OBEZBEĐEN PRISTUP SVETLARNIKU</a:t>
              </a:r>
              <a:endParaRPr lang="en-US" sz="900">
                <a:effectLst/>
                <a:latin typeface="Calibri"/>
                <a:ea typeface="Calibri"/>
                <a:cs typeface="Times New Roman"/>
              </a:endParaRPr>
            </a:p>
          </p:txBody>
        </p:sp>
        <p:sp>
          <p:nvSpPr>
            <p:cNvPr id="23" name="Rectangle 22"/>
            <p:cNvSpPr/>
            <p:nvPr/>
          </p:nvSpPr>
          <p:spPr>
            <a:xfrm>
              <a:off x="570865" y="5521960"/>
              <a:ext cx="6057900" cy="533400"/>
            </a:xfrm>
            <a:prstGeom prst="rect">
              <a:avLst/>
            </a:prstGeom>
            <a:solidFill>
              <a:srgbClr val="B7DEE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600"/>
                </a:spcAft>
              </a:pPr>
              <a:r>
                <a:rPr lang="uz-Cyrl-UZ" sz="1200" b="1" i="1">
                  <a:solidFill>
                    <a:srgbClr val="215868"/>
                  </a:solidFill>
                  <a:effectLst/>
                  <a:latin typeface="Cambria"/>
                  <a:ea typeface="Calibri"/>
                  <a:cs typeface="Times New Roman"/>
                </a:rPr>
                <a:t>Sadržaji navedenih prikaza se mogu kombinovati i prikazati na manjem broju grafičkih priloga, isključivo na način koji omogućava pregledan prikaz i sagledavanje svih navedenih sadržaja.</a:t>
              </a:r>
              <a:endParaRPr lang="en-US" sz="1200">
                <a:effectLst/>
                <a:latin typeface="Calibri"/>
                <a:ea typeface="Calibri"/>
                <a:cs typeface="Times New Roman"/>
              </a:endParaRPr>
            </a:p>
            <a:p>
              <a:pPr>
                <a:spcAft>
                  <a:spcPts val="0"/>
                </a:spcAft>
              </a:pPr>
              <a:r>
                <a:rPr lang="uz-Cyrl-UZ" sz="1200" b="1" i="1">
                  <a:solidFill>
                    <a:srgbClr val="215868"/>
                  </a:solidFill>
                  <a:effectLst/>
                  <a:latin typeface="Cambria"/>
                  <a:ea typeface="Calibri"/>
                  <a:cs typeface="Times New Roman"/>
                </a:rPr>
                <a:t> </a:t>
              </a:r>
              <a:endParaRPr lang="en-US" sz="1200">
                <a:effectLst/>
                <a:latin typeface="Calibri"/>
                <a:ea typeface="Calibri"/>
                <a:cs typeface="Times New Roman"/>
              </a:endParaRPr>
            </a:p>
          </p:txBody>
        </p:sp>
      </p:grpSp>
    </p:spTree>
    <p:extLst>
      <p:ext uri="{BB962C8B-B14F-4D97-AF65-F5344CB8AC3E}">
        <p14:creationId xmlns:p14="http://schemas.microsoft.com/office/powerpoint/2010/main" val="303026357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5536" y="1412776"/>
            <a:ext cx="8280920" cy="4320480"/>
          </a:xfrm>
          <a:prstGeom prst="rect">
            <a:avLst/>
          </a:prstGeom>
          <a:solidFill>
            <a:srgbClr val="B7DEE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uz-Cyrl-UZ" sz="1600" b="1" i="1">
                <a:solidFill>
                  <a:srgbClr val="215868"/>
                </a:solidFill>
                <a:effectLst/>
                <a:latin typeface="Cambria"/>
                <a:ea typeface="Calibri"/>
                <a:cs typeface="Times New Roman"/>
              </a:rPr>
              <a:t>Grafički prilozi izvoda iz projekta za zgrade se izrađuju u razmeri koja omogućava pregledan prikaz, u zavisnosti od klase i namene objekta </a:t>
            </a:r>
            <a:endParaRPr lang="en-US" sz="1600">
              <a:effectLst/>
              <a:latin typeface="Calibri"/>
              <a:ea typeface="Calibri"/>
              <a:cs typeface="Times New Roman"/>
            </a:endParaRPr>
          </a:p>
          <a:p>
            <a:pPr>
              <a:spcAft>
                <a:spcPts val="0"/>
              </a:spcAft>
            </a:pPr>
            <a:r>
              <a:rPr lang="uz-Cyrl-UZ" sz="1600" b="1" i="1">
                <a:solidFill>
                  <a:srgbClr val="215868"/>
                </a:solidFill>
                <a:effectLst/>
                <a:latin typeface="Cambria"/>
                <a:ea typeface="Calibri"/>
                <a:cs typeface="Times New Roman"/>
              </a:rPr>
              <a:t> </a:t>
            </a:r>
            <a:endParaRPr lang="en-US" sz="1600">
              <a:effectLst/>
              <a:latin typeface="Calibri"/>
              <a:ea typeface="Calibri"/>
              <a:cs typeface="Times New Roman"/>
            </a:endParaRPr>
          </a:p>
          <a:p>
            <a:pPr>
              <a:spcAft>
                <a:spcPts val="0"/>
              </a:spcAft>
            </a:pPr>
            <a:r>
              <a:rPr lang="uz-Cyrl-UZ" sz="1600" b="1" i="1">
                <a:solidFill>
                  <a:srgbClr val="215868"/>
                </a:solidFill>
                <a:effectLst/>
                <a:latin typeface="Cambria"/>
                <a:ea typeface="Calibri"/>
                <a:cs typeface="Times New Roman"/>
              </a:rPr>
              <a:t>Grafički prilozi izvoda iz projekta za inženjerske objekte izrađuju se prema pravilima struke, na nivou koji je odgovarajući grafičkim prilozima izvoda iz projekta za zgrade, u odgovarajućoj razmeri zavisno od klase i namene objekta</a:t>
            </a:r>
            <a:endParaRPr lang="en-US" sz="1600">
              <a:effectLst/>
              <a:latin typeface="Calibri"/>
              <a:ea typeface="Calibri"/>
              <a:cs typeface="Times New Roman"/>
            </a:endParaRPr>
          </a:p>
          <a:p>
            <a:pPr>
              <a:spcAft>
                <a:spcPts val="0"/>
              </a:spcAft>
            </a:pPr>
            <a:r>
              <a:rPr lang="uz-Cyrl-UZ" sz="1600" b="1" i="1">
                <a:solidFill>
                  <a:srgbClr val="215868"/>
                </a:solidFill>
                <a:effectLst/>
                <a:latin typeface="Cambria"/>
                <a:ea typeface="Calibri"/>
                <a:cs typeface="Times New Roman"/>
              </a:rPr>
              <a:t> </a:t>
            </a:r>
            <a:endParaRPr lang="en-US" sz="1600">
              <a:effectLst/>
              <a:latin typeface="Calibri"/>
              <a:ea typeface="Calibri"/>
              <a:cs typeface="Times New Roman"/>
            </a:endParaRPr>
          </a:p>
          <a:p>
            <a:pPr>
              <a:spcAft>
                <a:spcPts val="0"/>
              </a:spcAft>
            </a:pPr>
            <a:r>
              <a:rPr lang="uz-Cyrl-UZ" sz="1600" b="1" i="1">
                <a:solidFill>
                  <a:srgbClr val="215868"/>
                </a:solidFill>
                <a:effectLst/>
                <a:latin typeface="Cambria"/>
                <a:ea typeface="Calibri"/>
                <a:cs typeface="Times New Roman"/>
              </a:rPr>
              <a:t>Grafički prilozi koji su sastavni deo izvoda iz projekta se izrađuju na geodetskim podlogama iz projekta za građevinsku dozvolu, koje se mogu koristiti u elektronskoj formi. Oni se ne overavaju od strane organa državne uprave nadležnog za poslove državnog premera i katastra, niti ih je potrebno ucrtavati na kopijama koje sadrže overu, već njihovu verodostojnost, odnosno usklađenost sa podacima iz projekta za građevinsku dozvolu, potvrđuje glavni projektant </a:t>
            </a:r>
            <a:endParaRPr lang="en-US" sz="1600">
              <a:effectLst/>
              <a:latin typeface="Calibri"/>
              <a:ea typeface="Calibri"/>
              <a:cs typeface="Times New Roman"/>
            </a:endParaRPr>
          </a:p>
        </p:txBody>
      </p:sp>
      <p:sp>
        <p:nvSpPr>
          <p:cNvPr id="9" name="Title 1"/>
          <p:cNvSpPr>
            <a:spLocks noGrp="1"/>
          </p:cNvSpPr>
          <p:nvPr>
            <p:ph type="title"/>
          </p:nvPr>
        </p:nvSpPr>
        <p:spPr>
          <a:xfrm>
            <a:off x="971600" y="260648"/>
            <a:ext cx="7992888" cy="504056"/>
          </a:xfrm>
        </p:spPr>
        <p:txBody>
          <a:bodyPr/>
          <a:lstStyle/>
          <a:p>
            <a:r>
              <a:rPr lang="uz-Cyrl-UZ" b="1" dirty="0"/>
              <a:t>IZVOD IZ PROJEKTA ZA GRAĐEVINSKU DOZVOLU</a:t>
            </a:r>
            <a:endParaRPr lang="en-US" b="1" dirty="0"/>
          </a:p>
        </p:txBody>
      </p:sp>
    </p:spTree>
    <p:extLst>
      <p:ext uri="{BB962C8B-B14F-4D97-AF65-F5344CB8AC3E}">
        <p14:creationId xmlns:p14="http://schemas.microsoft.com/office/powerpoint/2010/main" val="29071337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971600" y="260648"/>
            <a:ext cx="7992888" cy="504056"/>
          </a:xfrm>
        </p:spPr>
        <p:txBody>
          <a:bodyPr/>
          <a:lstStyle/>
          <a:p>
            <a:r>
              <a:rPr lang="uz-Cyrl-UZ" b="1" dirty="0"/>
              <a:t>IDEJNI PROJEKAT </a:t>
            </a:r>
            <a:r>
              <a:rPr lang="uz-Cyrl-UZ" b="1" dirty="0" smtClean="0"/>
              <a:t>ZA</a:t>
            </a:r>
            <a:r>
              <a:rPr lang="en-US" b="1" dirty="0" smtClean="0"/>
              <a:t> RADOVE</a:t>
            </a:r>
            <a:r>
              <a:rPr lang="uz-Cyrl-UZ" b="1" dirty="0" smtClean="0"/>
              <a:t> </a:t>
            </a:r>
            <a:r>
              <a:rPr lang="uz-Cyrl-UZ" b="1" dirty="0"/>
              <a:t>IZ ČLANA </a:t>
            </a:r>
            <a:r>
              <a:rPr lang="uz-Cyrl-UZ" b="1" dirty="0" smtClean="0"/>
              <a:t>1</a:t>
            </a:r>
            <a:r>
              <a:rPr lang="en-US" b="1" dirty="0" smtClean="0"/>
              <a:t>45</a:t>
            </a:r>
            <a:r>
              <a:rPr lang="uz-Cyrl-UZ" b="1" dirty="0" smtClean="0"/>
              <a:t>. </a:t>
            </a:r>
            <a:r>
              <a:rPr lang="uz-Cyrl-UZ" b="1" dirty="0"/>
              <a:t>ZPI</a:t>
            </a:r>
            <a:endParaRPr lang="en-US" b="1" dirty="0"/>
          </a:p>
        </p:txBody>
      </p:sp>
      <p:pic>
        <p:nvPicPr>
          <p:cNvPr id="4" name="Picture 3"/>
          <p:cNvPicPr>
            <a:picLocks noChangeAspect="1"/>
          </p:cNvPicPr>
          <p:nvPr/>
        </p:nvPicPr>
        <p:blipFill>
          <a:blip r:embed="rId2"/>
          <a:stretch>
            <a:fillRect/>
          </a:stretch>
        </p:blipFill>
        <p:spPr>
          <a:xfrm>
            <a:off x="327189" y="1484784"/>
            <a:ext cx="8637299" cy="1129935"/>
          </a:xfrm>
          <a:prstGeom prst="rect">
            <a:avLst/>
          </a:prstGeom>
        </p:spPr>
      </p:pic>
    </p:spTree>
    <p:extLst>
      <p:ext uri="{BB962C8B-B14F-4D97-AF65-F5344CB8AC3E}">
        <p14:creationId xmlns:p14="http://schemas.microsoft.com/office/powerpoint/2010/main" val="198585440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73138" y="1340768"/>
            <a:ext cx="7271270" cy="504056"/>
          </a:xfrm>
        </p:spPr>
        <p:txBody>
          <a:bodyPr>
            <a:noAutofit/>
          </a:bodyPr>
          <a:lstStyle/>
          <a:p>
            <a:r>
              <a:rPr lang="uz-Cyrl-UZ" sz="1700" dirty="0"/>
              <a:t>Šta sadrži idejni projekat za radove koji se vrše na osnovu rešenja o odobrenju?</a:t>
            </a:r>
            <a:endParaRPr lang="en-US" sz="1700" dirty="0"/>
          </a:p>
          <a:p>
            <a:endParaRPr lang="en-US" sz="1700" dirty="0">
              <a:effectLst/>
            </a:endParaRPr>
          </a:p>
        </p:txBody>
      </p:sp>
      <p:sp>
        <p:nvSpPr>
          <p:cNvPr id="5" name="Title 1"/>
          <p:cNvSpPr>
            <a:spLocks noGrp="1"/>
          </p:cNvSpPr>
          <p:nvPr>
            <p:ph type="title"/>
          </p:nvPr>
        </p:nvSpPr>
        <p:spPr>
          <a:xfrm>
            <a:off x="971600" y="260648"/>
            <a:ext cx="7992888" cy="504056"/>
          </a:xfrm>
        </p:spPr>
        <p:txBody>
          <a:bodyPr/>
          <a:lstStyle/>
          <a:p>
            <a:r>
              <a:rPr lang="uz-Cyrl-UZ" b="1" dirty="0"/>
              <a:t>IDEJNI PROJEKAT </a:t>
            </a:r>
            <a:r>
              <a:rPr lang="uz-Cyrl-UZ" b="1" dirty="0" smtClean="0"/>
              <a:t>ZA</a:t>
            </a:r>
            <a:r>
              <a:rPr lang="en-US" b="1" dirty="0" smtClean="0"/>
              <a:t> RADOVE</a:t>
            </a:r>
            <a:r>
              <a:rPr lang="uz-Cyrl-UZ" b="1" dirty="0" smtClean="0"/>
              <a:t> </a:t>
            </a:r>
            <a:r>
              <a:rPr lang="uz-Cyrl-UZ" b="1" dirty="0"/>
              <a:t>IZ ČLANA </a:t>
            </a:r>
            <a:r>
              <a:rPr lang="uz-Cyrl-UZ" b="1" dirty="0" smtClean="0"/>
              <a:t>1</a:t>
            </a:r>
            <a:r>
              <a:rPr lang="en-US" b="1" dirty="0" smtClean="0"/>
              <a:t>45</a:t>
            </a:r>
            <a:r>
              <a:rPr lang="uz-Cyrl-UZ" b="1" dirty="0" smtClean="0"/>
              <a:t>. </a:t>
            </a:r>
            <a:r>
              <a:rPr lang="uz-Cyrl-UZ" b="1" dirty="0"/>
              <a:t>ZPI</a:t>
            </a:r>
            <a:endParaRPr lang="en-US" b="1" dirty="0"/>
          </a:p>
        </p:txBody>
      </p:sp>
      <p:pic>
        <p:nvPicPr>
          <p:cNvPr id="9" name="Picture 8"/>
          <p:cNvPicPr>
            <a:picLocks noChangeAspect="1"/>
          </p:cNvPicPr>
          <p:nvPr/>
        </p:nvPicPr>
        <p:blipFill>
          <a:blip r:embed="rId2"/>
          <a:stretch>
            <a:fillRect/>
          </a:stretch>
        </p:blipFill>
        <p:spPr>
          <a:xfrm>
            <a:off x="688517" y="1916832"/>
            <a:ext cx="8059947" cy="893564"/>
          </a:xfrm>
          <a:prstGeom prst="rect">
            <a:avLst/>
          </a:prstGeom>
        </p:spPr>
      </p:pic>
      <p:pic>
        <p:nvPicPr>
          <p:cNvPr id="10" name="Picture 9"/>
          <p:cNvPicPr>
            <a:picLocks noChangeAspect="1"/>
          </p:cNvPicPr>
          <p:nvPr/>
        </p:nvPicPr>
        <p:blipFill>
          <a:blip r:embed="rId3"/>
          <a:stretch>
            <a:fillRect/>
          </a:stretch>
        </p:blipFill>
        <p:spPr>
          <a:xfrm>
            <a:off x="736515" y="2852936"/>
            <a:ext cx="8020096" cy="3023096"/>
          </a:xfrm>
          <a:prstGeom prst="rect">
            <a:avLst/>
          </a:prstGeom>
        </p:spPr>
      </p:pic>
    </p:spTree>
    <p:extLst>
      <p:ext uri="{BB962C8B-B14F-4D97-AF65-F5344CB8AC3E}">
        <p14:creationId xmlns:p14="http://schemas.microsoft.com/office/powerpoint/2010/main" val="158690868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73138" y="1196753"/>
            <a:ext cx="7271270" cy="504056"/>
          </a:xfrm>
        </p:spPr>
        <p:txBody>
          <a:bodyPr>
            <a:noAutofit/>
          </a:bodyPr>
          <a:lstStyle/>
          <a:p>
            <a:r>
              <a:rPr lang="uz-Cyrl-UZ" sz="1700" dirty="0"/>
              <a:t>Na osnovu čega se izrađuje idejni projekat za radove koji se vrše na osnovu rešenja o odobrenju?</a:t>
            </a:r>
            <a:r>
              <a:rPr lang="en-US" sz="1700" dirty="0"/>
              <a:t> </a:t>
            </a:r>
            <a:endParaRPr lang="en-US" sz="1700" dirty="0">
              <a:effectLst/>
            </a:endParaRPr>
          </a:p>
        </p:txBody>
      </p:sp>
      <p:sp>
        <p:nvSpPr>
          <p:cNvPr id="5" name="Title 1"/>
          <p:cNvSpPr>
            <a:spLocks noGrp="1"/>
          </p:cNvSpPr>
          <p:nvPr>
            <p:ph type="title"/>
          </p:nvPr>
        </p:nvSpPr>
        <p:spPr>
          <a:xfrm>
            <a:off x="971600" y="260648"/>
            <a:ext cx="7992888" cy="504056"/>
          </a:xfrm>
        </p:spPr>
        <p:txBody>
          <a:bodyPr/>
          <a:lstStyle/>
          <a:p>
            <a:r>
              <a:rPr lang="uz-Cyrl-UZ" b="1" dirty="0"/>
              <a:t>IDEJNI PROJEKAT </a:t>
            </a:r>
            <a:r>
              <a:rPr lang="uz-Cyrl-UZ" b="1" dirty="0" smtClean="0"/>
              <a:t>ZA</a:t>
            </a:r>
            <a:r>
              <a:rPr lang="en-US" b="1" dirty="0" smtClean="0"/>
              <a:t> RADOVE</a:t>
            </a:r>
            <a:r>
              <a:rPr lang="uz-Cyrl-UZ" b="1" dirty="0" smtClean="0"/>
              <a:t> </a:t>
            </a:r>
            <a:r>
              <a:rPr lang="uz-Cyrl-UZ" b="1" dirty="0"/>
              <a:t>IZ ČLANA </a:t>
            </a:r>
            <a:r>
              <a:rPr lang="uz-Cyrl-UZ" b="1" dirty="0" smtClean="0"/>
              <a:t>1</a:t>
            </a:r>
            <a:r>
              <a:rPr lang="en-US" b="1" dirty="0" smtClean="0"/>
              <a:t>45</a:t>
            </a:r>
            <a:r>
              <a:rPr lang="uz-Cyrl-UZ" b="1" dirty="0" smtClean="0"/>
              <a:t>. </a:t>
            </a:r>
            <a:r>
              <a:rPr lang="uz-Cyrl-UZ" b="1" dirty="0"/>
              <a:t>ZPI</a:t>
            </a:r>
            <a:endParaRPr lang="en-US" b="1" dirty="0"/>
          </a:p>
        </p:txBody>
      </p:sp>
      <p:pic>
        <p:nvPicPr>
          <p:cNvPr id="3" name="Picture 2"/>
          <p:cNvPicPr>
            <a:picLocks noChangeAspect="1"/>
          </p:cNvPicPr>
          <p:nvPr/>
        </p:nvPicPr>
        <p:blipFill>
          <a:blip r:embed="rId2"/>
          <a:stretch>
            <a:fillRect/>
          </a:stretch>
        </p:blipFill>
        <p:spPr>
          <a:xfrm>
            <a:off x="668577" y="1887364"/>
            <a:ext cx="8059947" cy="893564"/>
          </a:xfrm>
          <a:prstGeom prst="rect">
            <a:avLst/>
          </a:prstGeom>
        </p:spPr>
      </p:pic>
      <p:sp>
        <p:nvSpPr>
          <p:cNvPr id="8" name="Subtitle 5"/>
          <p:cNvSpPr txBox="1">
            <a:spLocks/>
          </p:cNvSpPr>
          <p:nvPr/>
        </p:nvSpPr>
        <p:spPr>
          <a:xfrm>
            <a:off x="971600" y="3284984"/>
            <a:ext cx="7271270" cy="504056"/>
          </a:xfrm>
          <a:prstGeom prst="rect">
            <a:avLst/>
          </a:prstGeom>
        </p:spPr>
        <p:txBody>
          <a:bodyPr lIns="0" anchor="ctr">
            <a:noAutofit/>
          </a:bodyPr>
          <a:lstStyle>
            <a:lvl1pPr marL="0" indent="0" algn="l" defTabSz="914400" rtl="0" eaLnBrk="1" latinLnBrk="0" hangingPunct="1">
              <a:spcBef>
                <a:spcPct val="20000"/>
              </a:spcBef>
              <a:buFont typeface="Arial" pitchFamily="34" charset="0"/>
              <a:buNone/>
              <a:defRPr sz="2000" b="1" kern="1200">
                <a:solidFill>
                  <a:srgbClr val="5F6062"/>
                </a:solidFill>
                <a:latin typeface="Arial"/>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Arial"/>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Arial"/>
                <a:ea typeface="+mn-ea"/>
                <a:cs typeface="+mn-cs"/>
              </a:defRPr>
            </a:lvl3pPr>
            <a:lvl4pPr marL="1371600" indent="0" algn="ctr" defTabSz="914400" rtl="0" eaLnBrk="1" latinLnBrk="0" hangingPunct="1">
              <a:spcBef>
                <a:spcPct val="20000"/>
              </a:spcBef>
              <a:buFont typeface="Arial" pitchFamily="34" charset="0"/>
              <a:buNone/>
              <a:defRPr sz="1400" kern="1200">
                <a:solidFill>
                  <a:schemeClr val="tx1">
                    <a:tint val="75000"/>
                  </a:schemeClr>
                </a:solidFill>
                <a:latin typeface="Arial"/>
                <a:ea typeface="+mn-ea"/>
                <a:cs typeface="+mn-cs"/>
              </a:defRPr>
            </a:lvl4pPr>
            <a:lvl5pPr marL="1828800" indent="0" algn="ctr" defTabSz="914400" rtl="0" eaLnBrk="1" latinLnBrk="0" hangingPunct="1">
              <a:spcBef>
                <a:spcPct val="20000"/>
              </a:spcBef>
              <a:buFont typeface="Arial" pitchFamily="34" charset="0"/>
              <a:buNone/>
              <a:defRPr sz="1400" kern="1200">
                <a:solidFill>
                  <a:schemeClr val="tx1">
                    <a:tint val="75000"/>
                  </a:schemeClr>
                </a:solidFill>
                <a:latin typeface="Arial"/>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uz-Cyrl-UZ" sz="1700" dirty="0"/>
              <a:t>U kojim slučajevima se idejni projekat može izraditi bez prethodno izdatih lokacijskih uslova? </a:t>
            </a:r>
            <a:endParaRPr lang="en-US" sz="1700" dirty="0"/>
          </a:p>
        </p:txBody>
      </p:sp>
      <p:pic>
        <p:nvPicPr>
          <p:cNvPr id="4" name="Picture 3"/>
          <p:cNvPicPr>
            <a:picLocks noChangeAspect="1"/>
          </p:cNvPicPr>
          <p:nvPr/>
        </p:nvPicPr>
        <p:blipFill>
          <a:blip r:embed="rId3"/>
          <a:stretch>
            <a:fillRect/>
          </a:stretch>
        </p:blipFill>
        <p:spPr>
          <a:xfrm>
            <a:off x="691797" y="3933056"/>
            <a:ext cx="8056667" cy="648072"/>
          </a:xfrm>
          <a:prstGeom prst="rect">
            <a:avLst/>
          </a:prstGeom>
        </p:spPr>
      </p:pic>
      <p:sp>
        <p:nvSpPr>
          <p:cNvPr id="9" name="Subtitle 5"/>
          <p:cNvSpPr txBox="1">
            <a:spLocks/>
          </p:cNvSpPr>
          <p:nvPr/>
        </p:nvSpPr>
        <p:spPr>
          <a:xfrm>
            <a:off x="971600" y="4941168"/>
            <a:ext cx="7271270" cy="504056"/>
          </a:xfrm>
          <a:prstGeom prst="rect">
            <a:avLst/>
          </a:prstGeom>
        </p:spPr>
        <p:txBody>
          <a:bodyPr lIns="0" anchor="ctr">
            <a:noAutofit/>
          </a:bodyPr>
          <a:lstStyle>
            <a:lvl1pPr marL="0" indent="0" algn="l" defTabSz="914400" rtl="0" eaLnBrk="1" latinLnBrk="0" hangingPunct="1">
              <a:spcBef>
                <a:spcPct val="20000"/>
              </a:spcBef>
              <a:buFont typeface="Arial" pitchFamily="34" charset="0"/>
              <a:buNone/>
              <a:defRPr sz="2000" b="1" kern="1200">
                <a:solidFill>
                  <a:srgbClr val="5F6062"/>
                </a:solidFill>
                <a:latin typeface="Arial"/>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Arial"/>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Arial"/>
                <a:ea typeface="+mn-ea"/>
                <a:cs typeface="+mn-cs"/>
              </a:defRPr>
            </a:lvl3pPr>
            <a:lvl4pPr marL="1371600" indent="0" algn="ctr" defTabSz="914400" rtl="0" eaLnBrk="1" latinLnBrk="0" hangingPunct="1">
              <a:spcBef>
                <a:spcPct val="20000"/>
              </a:spcBef>
              <a:buFont typeface="Arial" pitchFamily="34" charset="0"/>
              <a:buNone/>
              <a:defRPr sz="1400" kern="1200">
                <a:solidFill>
                  <a:schemeClr val="tx1">
                    <a:tint val="75000"/>
                  </a:schemeClr>
                </a:solidFill>
                <a:latin typeface="Arial"/>
                <a:ea typeface="+mn-ea"/>
                <a:cs typeface="+mn-cs"/>
              </a:defRPr>
            </a:lvl4pPr>
            <a:lvl5pPr marL="1828800" indent="0" algn="ctr" defTabSz="914400" rtl="0" eaLnBrk="1" latinLnBrk="0" hangingPunct="1">
              <a:spcBef>
                <a:spcPct val="20000"/>
              </a:spcBef>
              <a:buFont typeface="Arial" pitchFamily="34" charset="0"/>
              <a:buNone/>
              <a:defRPr sz="1400" kern="1200">
                <a:solidFill>
                  <a:schemeClr val="tx1">
                    <a:tint val="75000"/>
                  </a:schemeClr>
                </a:solidFill>
                <a:latin typeface="Arial"/>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uz-Cyrl-UZ" sz="1700" dirty="0"/>
              <a:t>Da li se vrši tehnička kontrola idejnog projekta za radove koji se vrše na osnovu rešenja o odobrenju?</a:t>
            </a:r>
            <a:r>
              <a:rPr lang="en-US" sz="1700" dirty="0"/>
              <a:t> </a:t>
            </a:r>
          </a:p>
        </p:txBody>
      </p:sp>
      <p:pic>
        <p:nvPicPr>
          <p:cNvPr id="11" name="Picture 10"/>
          <p:cNvPicPr>
            <a:picLocks noChangeAspect="1"/>
          </p:cNvPicPr>
          <p:nvPr/>
        </p:nvPicPr>
        <p:blipFill>
          <a:blip r:embed="rId4"/>
          <a:stretch>
            <a:fillRect/>
          </a:stretch>
        </p:blipFill>
        <p:spPr>
          <a:xfrm>
            <a:off x="682218" y="5661248"/>
            <a:ext cx="9002350" cy="419178"/>
          </a:xfrm>
          <a:prstGeom prst="rect">
            <a:avLst/>
          </a:prstGeom>
        </p:spPr>
      </p:pic>
    </p:spTree>
    <p:extLst>
      <p:ext uri="{BB962C8B-B14F-4D97-AF65-F5344CB8AC3E}">
        <p14:creationId xmlns:p14="http://schemas.microsoft.com/office/powerpoint/2010/main" val="251969286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73138" y="1196753"/>
            <a:ext cx="7271270" cy="504056"/>
          </a:xfrm>
        </p:spPr>
        <p:txBody>
          <a:bodyPr>
            <a:noAutofit/>
          </a:bodyPr>
          <a:lstStyle/>
          <a:p>
            <a:r>
              <a:rPr lang="uz-Cyrl-UZ" sz="1700" dirty="0"/>
              <a:t>Koje su osnovne novine uvedene izmenama ZPI, u pogledu tehničke dokumentacije?</a:t>
            </a:r>
            <a:r>
              <a:rPr lang="en-US" sz="1700" dirty="0"/>
              <a:t> </a:t>
            </a:r>
            <a:endParaRPr lang="en-US" sz="1700" dirty="0">
              <a:effectLst/>
            </a:endParaRPr>
          </a:p>
        </p:txBody>
      </p:sp>
      <p:sp>
        <p:nvSpPr>
          <p:cNvPr id="8" name="Title 1"/>
          <p:cNvSpPr>
            <a:spLocks noGrp="1"/>
          </p:cNvSpPr>
          <p:nvPr>
            <p:ph type="title"/>
          </p:nvPr>
        </p:nvSpPr>
        <p:spPr>
          <a:xfrm>
            <a:off x="971600" y="260648"/>
            <a:ext cx="7992888" cy="504056"/>
          </a:xfrm>
        </p:spPr>
        <p:txBody>
          <a:bodyPr/>
          <a:lstStyle/>
          <a:p>
            <a:r>
              <a:rPr lang="uz-Cyrl-UZ" b="1" dirty="0"/>
              <a:t>TEHNIČKA DOKUMENTACIJA</a:t>
            </a:r>
            <a:endParaRPr lang="en-US" b="1" dirty="0"/>
          </a:p>
        </p:txBody>
      </p:sp>
      <p:pic>
        <p:nvPicPr>
          <p:cNvPr id="15" name="Picture 14"/>
          <p:cNvPicPr>
            <a:picLocks noChangeAspect="1"/>
          </p:cNvPicPr>
          <p:nvPr/>
        </p:nvPicPr>
        <p:blipFill>
          <a:blip r:embed="rId2"/>
          <a:stretch>
            <a:fillRect/>
          </a:stretch>
        </p:blipFill>
        <p:spPr>
          <a:xfrm>
            <a:off x="396431" y="2082800"/>
            <a:ext cx="8264372" cy="3866480"/>
          </a:xfrm>
          <a:prstGeom prst="rect">
            <a:avLst/>
          </a:prstGeom>
        </p:spPr>
      </p:pic>
    </p:spTree>
    <p:extLst>
      <p:ext uri="{BB962C8B-B14F-4D97-AF65-F5344CB8AC3E}">
        <p14:creationId xmlns:p14="http://schemas.microsoft.com/office/powerpoint/2010/main" val="144486863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97616" y="260648"/>
            <a:ext cx="8494864" cy="6408712"/>
            <a:chOff x="111442" y="0"/>
            <a:chExt cx="6479858" cy="7077861"/>
          </a:xfrm>
        </p:grpSpPr>
        <p:grpSp>
          <p:nvGrpSpPr>
            <p:cNvPr id="9" name="Group 8"/>
            <p:cNvGrpSpPr/>
            <p:nvPr/>
          </p:nvGrpSpPr>
          <p:grpSpPr>
            <a:xfrm>
              <a:off x="111442" y="0"/>
              <a:ext cx="6403658" cy="4055853"/>
              <a:chOff x="-117158" y="0"/>
              <a:chExt cx="6403658" cy="4055853"/>
            </a:xfrm>
          </p:grpSpPr>
          <p:sp>
            <p:nvSpPr>
              <p:cNvPr id="13" name="Rectangle 12"/>
              <p:cNvSpPr/>
              <p:nvPr/>
            </p:nvSpPr>
            <p:spPr>
              <a:xfrm>
                <a:off x="1714500" y="0"/>
                <a:ext cx="3543300" cy="571500"/>
              </a:xfrm>
              <a:prstGeom prst="rect">
                <a:avLst/>
              </a:prstGeom>
              <a:solidFill>
                <a:srgbClr val="632523"/>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uz-Cyrl-UZ" sz="1200" b="1">
                    <a:solidFill>
                      <a:srgbClr val="FFFFFF"/>
                    </a:solidFill>
                    <a:effectLst/>
                    <a:latin typeface="Cambria"/>
                    <a:ea typeface="Calibri"/>
                    <a:cs typeface="Times New Roman"/>
                  </a:rPr>
                  <a:t>SADRŽINA IDEJNOG PROJEKTA </a:t>
                </a:r>
                <a:endParaRPr lang="en-US" sz="1200">
                  <a:effectLst/>
                  <a:latin typeface="Calibri"/>
                  <a:ea typeface="Calibri"/>
                  <a:cs typeface="Times New Roman"/>
                </a:endParaRPr>
              </a:p>
              <a:p>
                <a:pPr algn="ctr">
                  <a:spcAft>
                    <a:spcPts val="600"/>
                  </a:spcAft>
                </a:pPr>
                <a:r>
                  <a:rPr lang="uz-Cyrl-UZ" sz="1200" b="1">
                    <a:solidFill>
                      <a:srgbClr val="FFFFFF"/>
                    </a:solidFill>
                    <a:effectLst/>
                    <a:latin typeface="Cambria"/>
                    <a:ea typeface="Calibri"/>
                    <a:cs typeface="Times New Roman"/>
                  </a:rPr>
                  <a:t>za radove koji se vrše na osnovu rešenja o odobrenju</a:t>
                </a:r>
                <a:endParaRPr lang="en-US" sz="1200">
                  <a:effectLst/>
                  <a:latin typeface="Calibri"/>
                  <a:ea typeface="Calibri"/>
                  <a:cs typeface="Times New Roman"/>
                </a:endParaRPr>
              </a:p>
            </p:txBody>
          </p:sp>
          <p:sp>
            <p:nvSpPr>
              <p:cNvPr id="14" name="Rectangle 13"/>
              <p:cNvSpPr/>
              <p:nvPr/>
            </p:nvSpPr>
            <p:spPr>
              <a:xfrm>
                <a:off x="914400" y="956942"/>
                <a:ext cx="5372100" cy="1428852"/>
              </a:xfrm>
              <a:prstGeom prst="rect">
                <a:avLst/>
              </a:prstGeom>
              <a:solidFill>
                <a:srgbClr val="B7DEE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spcAft>
                    <a:spcPts val="0"/>
                  </a:spcAft>
                  <a:buSzPts val="900"/>
                  <a:buFont typeface="Wingdings"/>
                  <a:buChar char=""/>
                </a:pPr>
                <a:r>
                  <a:rPr lang="en-US" sz="1200" b="1" dirty="0" err="1">
                    <a:solidFill>
                      <a:srgbClr val="215868"/>
                    </a:solidFill>
                    <a:effectLst/>
                    <a:latin typeface="Cambria"/>
                    <a:ea typeface="Calibri"/>
                    <a:cs typeface="Times New Roman"/>
                  </a:rPr>
                  <a:t>Osnovni</a:t>
                </a:r>
                <a:r>
                  <a:rPr lang="en-US" sz="1200" b="1" dirty="0">
                    <a:solidFill>
                      <a:srgbClr val="215868"/>
                    </a:solidFill>
                    <a:effectLst/>
                    <a:latin typeface="Cambria"/>
                    <a:ea typeface="Calibri"/>
                    <a:cs typeface="Times New Roman"/>
                  </a:rPr>
                  <a:t> </a:t>
                </a:r>
                <a:r>
                  <a:rPr lang="en-US" sz="1200" b="1" dirty="0" err="1">
                    <a:solidFill>
                      <a:srgbClr val="215868"/>
                    </a:solidFill>
                    <a:effectLst/>
                    <a:latin typeface="Cambria"/>
                    <a:ea typeface="Calibri"/>
                    <a:cs typeface="Times New Roman"/>
                  </a:rPr>
                  <a:t>sadržaj</a:t>
                </a:r>
                <a:r>
                  <a:rPr lang="en-US" sz="1200" b="1" dirty="0">
                    <a:solidFill>
                      <a:srgbClr val="215868"/>
                    </a:solidFill>
                    <a:effectLst/>
                    <a:latin typeface="Cambria"/>
                    <a:ea typeface="Calibri"/>
                    <a:cs typeface="Times New Roman"/>
                  </a:rPr>
                  <a:t> - </a:t>
                </a:r>
                <a:r>
                  <a:rPr lang="en-US" sz="1200" b="1" dirty="0" err="1">
                    <a:solidFill>
                      <a:srgbClr val="215868"/>
                    </a:solidFill>
                    <a:effectLst/>
                    <a:latin typeface="Cambria"/>
                    <a:ea typeface="Calibri"/>
                    <a:cs typeface="Times New Roman"/>
                  </a:rPr>
                  <a:t>popunjeni</a:t>
                </a:r>
                <a:r>
                  <a:rPr lang="en-US" sz="1200" b="1" dirty="0">
                    <a:solidFill>
                      <a:srgbClr val="215868"/>
                    </a:solidFill>
                    <a:effectLst/>
                    <a:latin typeface="Cambria"/>
                    <a:ea typeface="Calibri"/>
                    <a:cs typeface="Times New Roman"/>
                  </a:rPr>
                  <a:t> </a:t>
                </a:r>
                <a:r>
                  <a:rPr lang="en-US" sz="1200" b="1" dirty="0" err="1">
                    <a:solidFill>
                      <a:srgbClr val="215868"/>
                    </a:solidFill>
                    <a:effectLst/>
                    <a:latin typeface="Cambria"/>
                    <a:ea typeface="Calibri"/>
                    <a:cs typeface="Times New Roman"/>
                  </a:rPr>
                  <a:t>formular</a:t>
                </a:r>
                <a:r>
                  <a:rPr lang="en-US" sz="1200" b="1" dirty="0">
                    <a:solidFill>
                      <a:srgbClr val="215868"/>
                    </a:solidFill>
                    <a:effectLst/>
                    <a:latin typeface="Cambria"/>
                    <a:ea typeface="Calibri"/>
                    <a:cs typeface="Times New Roman"/>
                  </a:rPr>
                  <a:t> </a:t>
                </a:r>
                <a:r>
                  <a:rPr lang="en-US" sz="1200" b="1" dirty="0" err="1">
                    <a:solidFill>
                      <a:srgbClr val="215868"/>
                    </a:solidFill>
                    <a:effectLst/>
                    <a:latin typeface="Cambria"/>
                    <a:ea typeface="Calibri"/>
                    <a:cs typeface="Times New Roman"/>
                  </a:rPr>
                  <a:t>iz</a:t>
                </a:r>
                <a:r>
                  <a:rPr lang="en-US" sz="1200" b="1" dirty="0">
                    <a:solidFill>
                      <a:srgbClr val="215868"/>
                    </a:solidFill>
                    <a:effectLst/>
                    <a:latin typeface="Cambria"/>
                    <a:ea typeface="Calibri"/>
                    <a:cs typeface="Times New Roman"/>
                  </a:rPr>
                  <a:t> </a:t>
                </a:r>
                <a:r>
                  <a:rPr lang="en-US" sz="1200" b="1" dirty="0" err="1">
                    <a:solidFill>
                      <a:srgbClr val="215868"/>
                    </a:solidFill>
                    <a:effectLst/>
                    <a:latin typeface="Cambria"/>
                    <a:ea typeface="Calibri"/>
                    <a:cs typeface="Times New Roman"/>
                  </a:rPr>
                  <a:t>Priloga</a:t>
                </a:r>
                <a:r>
                  <a:rPr lang="en-US" sz="1200" b="1" dirty="0">
                    <a:solidFill>
                      <a:srgbClr val="215868"/>
                    </a:solidFill>
                    <a:effectLst/>
                    <a:latin typeface="Cambria"/>
                    <a:ea typeface="Calibri"/>
                    <a:cs typeface="Times New Roman"/>
                  </a:rPr>
                  <a:t> 1 PTD</a:t>
                </a:r>
                <a:endParaRPr lang="en-US" sz="1200" dirty="0">
                  <a:effectLst/>
                  <a:latin typeface="Calibri"/>
                  <a:ea typeface="Calibri"/>
                  <a:cs typeface="Times New Roman"/>
                </a:endParaRPr>
              </a:p>
              <a:p>
                <a:pPr marL="342900" lvl="0" indent="-342900">
                  <a:spcAft>
                    <a:spcPts val="0"/>
                  </a:spcAft>
                  <a:buSzPts val="900"/>
                  <a:buFont typeface="Wingdings"/>
                  <a:buChar char=""/>
                </a:pPr>
                <a:r>
                  <a:rPr lang="uz-Cyrl-UZ" sz="1200" b="1" dirty="0">
                    <a:solidFill>
                      <a:srgbClr val="215868"/>
                    </a:solidFill>
                    <a:effectLst/>
                    <a:latin typeface="Cambria"/>
                    <a:ea typeface="Calibri"/>
                    <a:cs typeface="Times New Roman"/>
                  </a:rPr>
                  <a:t>Odluka o određivanju glavnog projektanta potpisano od strane investitora, Prilog 8 PTD</a:t>
                </a:r>
                <a:endParaRPr lang="en-US" sz="1200" dirty="0">
                  <a:effectLst/>
                  <a:latin typeface="Calibri"/>
                  <a:ea typeface="Calibri"/>
                  <a:cs typeface="Times New Roman"/>
                </a:endParaRPr>
              </a:p>
              <a:p>
                <a:pPr marL="342900" lvl="0" indent="-342900">
                  <a:spcAft>
                    <a:spcPts val="0"/>
                  </a:spcAft>
                  <a:buSzPts val="900"/>
                  <a:buFont typeface="Wingdings"/>
                  <a:buChar char=""/>
                </a:pPr>
                <a:r>
                  <a:rPr lang="uz-Cyrl-UZ" sz="1200" b="1" dirty="0">
                    <a:solidFill>
                      <a:srgbClr val="215868"/>
                    </a:solidFill>
                    <a:effectLst/>
                    <a:latin typeface="Cambria"/>
                    <a:ea typeface="Calibri"/>
                    <a:cs typeface="Times New Roman"/>
                  </a:rPr>
                  <a:t>Izjava glavnog projektanta kojom se potvrđuje međusobna usaglašenost delova projekta, Prilog 3 PTD</a:t>
                </a:r>
                <a:endParaRPr lang="en-US" sz="1200" dirty="0">
                  <a:effectLst/>
                  <a:latin typeface="Calibri"/>
                  <a:ea typeface="Calibri"/>
                  <a:cs typeface="Times New Roman"/>
                </a:endParaRPr>
              </a:p>
              <a:p>
                <a:pPr marL="342900" lvl="0" indent="-342900">
                  <a:spcAft>
                    <a:spcPts val="0"/>
                  </a:spcAft>
                  <a:buSzPts val="900"/>
                  <a:buFont typeface="Wingdings"/>
                  <a:buChar char=""/>
                </a:pPr>
                <a:r>
                  <a:rPr lang="uz-Cyrl-UZ" sz="1200" b="1" dirty="0">
                    <a:solidFill>
                      <a:srgbClr val="215868"/>
                    </a:solidFill>
                    <a:effectLst/>
                    <a:latin typeface="Cambria"/>
                    <a:ea typeface="Calibri"/>
                    <a:cs typeface="Times New Roman"/>
                  </a:rPr>
                  <a:t>Izjave ovlašćenih lica, ukoliko se izradjuju elaborati, Prilog 6 PTD </a:t>
                </a:r>
                <a:endParaRPr lang="en-US" sz="1200" dirty="0">
                  <a:effectLst/>
                  <a:latin typeface="Calibri"/>
                  <a:ea typeface="Calibri"/>
                  <a:cs typeface="Times New Roman"/>
                </a:endParaRPr>
              </a:p>
              <a:p>
                <a:pPr marL="342900" lvl="0" indent="-342900">
                  <a:spcAft>
                    <a:spcPts val="0"/>
                  </a:spcAft>
                  <a:buSzPts val="900"/>
                  <a:buFont typeface="Wingdings"/>
                  <a:buChar char=""/>
                </a:pPr>
                <a:r>
                  <a:rPr lang="uz-Cyrl-UZ" sz="1200" b="1" dirty="0">
                    <a:solidFill>
                      <a:srgbClr val="215868"/>
                    </a:solidFill>
                    <a:effectLst/>
                    <a:latin typeface="Cambria"/>
                    <a:ea typeface="Calibri"/>
                    <a:cs typeface="Times New Roman"/>
                  </a:rPr>
                  <a:t>Sažeti tehnički opis postojećeg i predviđenog stanja, objekta, instalacija i opreme, potpisan i overen pečatom od strane glavnog projektanta</a:t>
                </a:r>
                <a:endParaRPr lang="en-US" sz="1200" dirty="0">
                  <a:effectLst/>
                  <a:latin typeface="Calibri"/>
                  <a:ea typeface="Calibri"/>
                  <a:cs typeface="Times New Roman"/>
                </a:endParaRPr>
              </a:p>
            </p:txBody>
          </p:sp>
          <p:sp>
            <p:nvSpPr>
              <p:cNvPr id="15" name="Oval 14"/>
              <p:cNvSpPr/>
              <p:nvPr/>
            </p:nvSpPr>
            <p:spPr>
              <a:xfrm>
                <a:off x="0" y="514985"/>
                <a:ext cx="1371600" cy="583565"/>
              </a:xfrm>
              <a:prstGeom prst="ellipse">
                <a:avLst/>
              </a:prstGeom>
              <a:solidFill>
                <a:srgbClr val="21596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200" b="1">
                    <a:solidFill>
                      <a:srgbClr val="FFFFFF"/>
                    </a:solidFill>
                    <a:effectLst/>
                    <a:latin typeface="Cambria"/>
                    <a:ea typeface="Calibri"/>
                    <a:cs typeface="Times New Roman"/>
                  </a:rPr>
                  <a:t>GLAVNA SVESKA</a:t>
                </a:r>
                <a:endParaRPr lang="en-US" sz="1200">
                  <a:effectLst/>
                  <a:latin typeface="Calibri"/>
                  <a:ea typeface="Calibri"/>
                  <a:cs typeface="Times New Roman"/>
                </a:endParaRPr>
              </a:p>
            </p:txBody>
          </p:sp>
          <p:sp>
            <p:nvSpPr>
              <p:cNvPr id="16" name="Rectangle 15"/>
              <p:cNvSpPr/>
              <p:nvPr/>
            </p:nvSpPr>
            <p:spPr>
              <a:xfrm>
                <a:off x="914400" y="2729317"/>
                <a:ext cx="5372100" cy="769851"/>
              </a:xfrm>
              <a:prstGeom prst="rect">
                <a:avLst/>
              </a:prstGeom>
              <a:solidFill>
                <a:srgbClr val="B7DEE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spcAft>
                    <a:spcPts val="0"/>
                  </a:spcAft>
                  <a:buSzPts val="900"/>
                  <a:buFont typeface="Wingdings"/>
                  <a:buChar char=""/>
                </a:pPr>
                <a:r>
                  <a:rPr lang="uz-Cyrl-UZ" sz="1200" b="1" dirty="0">
                    <a:solidFill>
                      <a:srgbClr val="215868"/>
                    </a:solidFill>
                    <a:effectLst/>
                    <a:latin typeface="Cambria"/>
                    <a:ea typeface="Calibri"/>
                    <a:cs typeface="Times New Roman"/>
                  </a:rPr>
                  <a:t>sadrži sve projekte koji su, zavisno od vrste radova koji se izvode, potrebni, a obavezno projekat kojim se određuje objekat u prostoru (arhitektura ili dr.)</a:t>
                </a:r>
                <a:endParaRPr lang="en-US" sz="1200" dirty="0">
                  <a:effectLst/>
                  <a:latin typeface="Calibri"/>
                  <a:ea typeface="Calibri"/>
                  <a:cs typeface="Times New Roman"/>
                </a:endParaRPr>
              </a:p>
              <a:p>
                <a:pPr marL="342900" lvl="0" indent="-342900">
                  <a:spcAft>
                    <a:spcPts val="0"/>
                  </a:spcAft>
                  <a:buSzPts val="900"/>
                  <a:buFont typeface="Wingdings"/>
                  <a:buChar char=""/>
                </a:pPr>
                <a:r>
                  <a:rPr lang="uz-Cyrl-UZ" sz="1200" b="1" dirty="0">
                    <a:solidFill>
                      <a:srgbClr val="215868"/>
                    </a:solidFill>
                    <a:effectLst/>
                    <a:latin typeface="Cambria"/>
                    <a:ea typeface="Calibri"/>
                    <a:cs typeface="Times New Roman"/>
                  </a:rPr>
                  <a:t>svaki od delova projekta sadrži:</a:t>
                </a:r>
                <a:endParaRPr lang="en-US" sz="1200" dirty="0">
                  <a:effectLst/>
                  <a:latin typeface="Calibri"/>
                  <a:ea typeface="Calibri"/>
                  <a:cs typeface="Times New Roman"/>
                </a:endParaRPr>
              </a:p>
              <a:p>
                <a:pPr marL="180340" indent="-180340">
                  <a:spcAft>
                    <a:spcPts val="600"/>
                  </a:spcAft>
                </a:pPr>
                <a:r>
                  <a:rPr lang="en-US" sz="1200" b="1" dirty="0">
                    <a:solidFill>
                      <a:srgbClr val="215868"/>
                    </a:solidFill>
                    <a:effectLst/>
                    <a:latin typeface="Cambria"/>
                    <a:ea typeface="Calibri"/>
                    <a:cs typeface="Times New Roman"/>
                  </a:rPr>
                  <a:t> </a:t>
                </a:r>
                <a:endParaRPr lang="en-US" sz="1200" dirty="0">
                  <a:effectLst/>
                  <a:latin typeface="Calibri"/>
                  <a:ea typeface="Calibri"/>
                  <a:cs typeface="Times New Roman"/>
                </a:endParaRPr>
              </a:p>
            </p:txBody>
          </p:sp>
          <p:sp>
            <p:nvSpPr>
              <p:cNvPr id="17" name="Oval 16"/>
              <p:cNvSpPr/>
              <p:nvPr/>
            </p:nvSpPr>
            <p:spPr>
              <a:xfrm>
                <a:off x="-117158" y="2343785"/>
                <a:ext cx="1371600" cy="513715"/>
              </a:xfrm>
              <a:prstGeom prst="ellipse">
                <a:avLst/>
              </a:prstGeom>
              <a:solidFill>
                <a:srgbClr val="21596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200" b="1">
                    <a:solidFill>
                      <a:srgbClr val="FFFFFF"/>
                    </a:solidFill>
                    <a:effectLst/>
                    <a:latin typeface="Cambria"/>
                    <a:ea typeface="Calibri"/>
                    <a:cs typeface="Times New Roman"/>
                  </a:rPr>
                  <a:t>PROJEKTI</a:t>
                </a:r>
                <a:endParaRPr lang="en-US" sz="1200">
                  <a:effectLst/>
                  <a:latin typeface="Calibri"/>
                  <a:ea typeface="Calibri"/>
                  <a:cs typeface="Times New Roman"/>
                </a:endParaRPr>
              </a:p>
            </p:txBody>
          </p:sp>
          <p:sp>
            <p:nvSpPr>
              <p:cNvPr id="18" name="Rectangle 17"/>
              <p:cNvSpPr/>
              <p:nvPr/>
            </p:nvSpPr>
            <p:spPr>
              <a:xfrm>
                <a:off x="2286000" y="3636753"/>
                <a:ext cx="1259840" cy="419100"/>
              </a:xfrm>
              <a:prstGeom prst="rect">
                <a:avLst/>
              </a:prstGeom>
              <a:solidFill>
                <a:srgbClr val="B7DEE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90170">
                  <a:spcAft>
                    <a:spcPts val="600"/>
                  </a:spcAft>
                </a:pPr>
                <a:r>
                  <a:rPr lang="uz-Cyrl-UZ" sz="1000" b="1" dirty="0">
                    <a:solidFill>
                      <a:srgbClr val="215868"/>
                    </a:solidFill>
                    <a:effectLst/>
                    <a:latin typeface="Cambria"/>
                    <a:ea typeface="Calibri"/>
                    <a:cs typeface="Times New Roman"/>
                  </a:rPr>
                  <a:t>TEKSTUALNA DOKUMENTACIJA</a:t>
                </a:r>
                <a:endParaRPr lang="en-US" sz="1000" dirty="0">
                  <a:effectLst/>
                  <a:latin typeface="Calibri"/>
                  <a:ea typeface="Calibri"/>
                  <a:cs typeface="Times New Roman"/>
                </a:endParaRPr>
              </a:p>
            </p:txBody>
          </p:sp>
          <p:sp>
            <p:nvSpPr>
              <p:cNvPr id="19" name="Rectangle 18"/>
              <p:cNvSpPr/>
              <p:nvPr/>
            </p:nvSpPr>
            <p:spPr>
              <a:xfrm>
                <a:off x="914400" y="3636753"/>
                <a:ext cx="1259840" cy="419100"/>
              </a:xfrm>
              <a:prstGeom prst="rect">
                <a:avLst/>
              </a:prstGeom>
              <a:solidFill>
                <a:srgbClr val="B7DEE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90170">
                  <a:spcAft>
                    <a:spcPts val="600"/>
                  </a:spcAft>
                </a:pPr>
                <a:r>
                  <a:rPr lang="uz-Cyrl-UZ" sz="1000" b="1" dirty="0">
                    <a:solidFill>
                      <a:srgbClr val="215868"/>
                    </a:solidFill>
                    <a:effectLst/>
                    <a:latin typeface="Cambria"/>
                    <a:ea typeface="Calibri"/>
                    <a:cs typeface="Times New Roman"/>
                  </a:rPr>
                  <a:t>OPŠTA DOKUMENTACIJA</a:t>
                </a:r>
                <a:endParaRPr lang="en-US" sz="1000" dirty="0">
                  <a:effectLst/>
                  <a:latin typeface="Calibri"/>
                  <a:ea typeface="Calibri"/>
                  <a:cs typeface="Times New Roman"/>
                </a:endParaRPr>
              </a:p>
            </p:txBody>
          </p:sp>
          <p:sp>
            <p:nvSpPr>
              <p:cNvPr id="20" name="Rectangle 19"/>
              <p:cNvSpPr/>
              <p:nvPr/>
            </p:nvSpPr>
            <p:spPr>
              <a:xfrm>
                <a:off x="3655060" y="3636753"/>
                <a:ext cx="1259840" cy="419100"/>
              </a:xfrm>
              <a:prstGeom prst="rect">
                <a:avLst/>
              </a:prstGeom>
              <a:solidFill>
                <a:srgbClr val="B7DEE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90170">
                  <a:spcAft>
                    <a:spcPts val="600"/>
                  </a:spcAft>
                </a:pPr>
                <a:r>
                  <a:rPr lang="uz-Cyrl-UZ" sz="1000" b="1">
                    <a:solidFill>
                      <a:srgbClr val="215868"/>
                    </a:solidFill>
                    <a:effectLst/>
                    <a:latin typeface="Cambria"/>
                    <a:ea typeface="Calibri"/>
                    <a:cs typeface="Times New Roman"/>
                  </a:rPr>
                  <a:t>NUMERIČKA DOKUMENTACIJA</a:t>
                </a:r>
                <a:endParaRPr lang="en-US" sz="1000">
                  <a:effectLst/>
                  <a:latin typeface="Calibri"/>
                  <a:ea typeface="Calibri"/>
                  <a:cs typeface="Times New Roman"/>
                </a:endParaRPr>
              </a:p>
            </p:txBody>
          </p:sp>
        </p:grpSp>
        <p:sp>
          <p:nvSpPr>
            <p:cNvPr id="10" name="Rectangle 9"/>
            <p:cNvSpPr/>
            <p:nvPr/>
          </p:nvSpPr>
          <p:spPr>
            <a:xfrm>
              <a:off x="1143000" y="5884963"/>
              <a:ext cx="5372100" cy="1192898"/>
            </a:xfrm>
            <a:prstGeom prst="rect">
              <a:avLst/>
            </a:prstGeom>
            <a:solidFill>
              <a:srgbClr val="B7DEE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spcAft>
                  <a:spcPts val="0"/>
                </a:spcAft>
                <a:buSzPts val="900"/>
                <a:buFont typeface="Wingdings"/>
                <a:buChar char=""/>
              </a:pPr>
              <a:r>
                <a:rPr lang="uz-Cyrl-UZ" sz="1200" b="1" dirty="0">
                  <a:solidFill>
                    <a:srgbClr val="215868"/>
                  </a:solidFill>
                  <a:effectLst/>
                  <a:latin typeface="Cambria"/>
                  <a:ea typeface="Calibri"/>
                  <a:cs typeface="Times New Roman"/>
                </a:rPr>
                <a:t>U slučaju da su na objektu predviđeni radovi, kojima se utiče na osnovne zahteve za objekat, kao prilog idejnom projektu se izrađuju i odgovarajući elaborati kojima se propisuju mere za ispunjenje tih osnovnih zahteva (npr. u slučaju energetske sanacije, kada je neophodna izrada elaborata energetske efikasnosti ili u slučaju rekonstrukcije kojom se utiče na </a:t>
              </a:r>
              <a:r>
                <a:rPr lang="uz-Cyrl-UZ" sz="1200" b="1" dirty="0" smtClean="0">
                  <a:solidFill>
                    <a:srgbClr val="215868"/>
                  </a:solidFill>
                  <a:effectLst/>
                  <a:latin typeface="Cambria"/>
                  <a:ea typeface="Calibri"/>
                  <a:cs typeface="Times New Roman"/>
                </a:rPr>
                <a:t>osno</a:t>
              </a:r>
              <a:r>
                <a:rPr lang="en-US" sz="1200" b="1" dirty="0" smtClean="0">
                  <a:solidFill>
                    <a:srgbClr val="215868"/>
                  </a:solidFill>
                  <a:effectLst/>
                  <a:latin typeface="Cambria"/>
                  <a:ea typeface="Calibri"/>
                  <a:cs typeface="Times New Roman"/>
                </a:rPr>
                <a:t>-</a:t>
              </a:r>
              <a:r>
                <a:rPr lang="uz-Cyrl-UZ" sz="1200" b="1" dirty="0" smtClean="0">
                  <a:solidFill>
                    <a:srgbClr val="215868"/>
                  </a:solidFill>
                  <a:effectLst/>
                  <a:latin typeface="Cambria"/>
                  <a:ea typeface="Calibri"/>
                  <a:cs typeface="Times New Roman"/>
                </a:rPr>
                <a:t>vni </a:t>
              </a:r>
              <a:r>
                <a:rPr lang="uz-Cyrl-UZ" sz="1200" b="1" dirty="0">
                  <a:solidFill>
                    <a:srgbClr val="215868"/>
                  </a:solidFill>
                  <a:effectLst/>
                  <a:latin typeface="Cambria"/>
                  <a:ea typeface="Calibri"/>
                  <a:cs typeface="Times New Roman"/>
                </a:rPr>
                <a:t>zahtev “zaštita od požara”, kada je neophodna izrada elaborata zaštite od požara i dr.).</a:t>
              </a:r>
              <a:endParaRPr lang="en-US" sz="1200" dirty="0">
                <a:effectLst/>
                <a:latin typeface="Calibri"/>
                <a:ea typeface="Calibri"/>
                <a:cs typeface="Times New Roman"/>
              </a:endParaRPr>
            </a:p>
            <a:p>
              <a:pPr marL="180340" indent="-180340">
                <a:spcAft>
                  <a:spcPts val="600"/>
                </a:spcAft>
              </a:pPr>
              <a:r>
                <a:rPr lang="en-US" sz="1200" b="1" dirty="0">
                  <a:solidFill>
                    <a:srgbClr val="215868"/>
                  </a:solidFill>
                  <a:effectLst/>
                  <a:latin typeface="Cambria"/>
                  <a:ea typeface="Calibri"/>
                  <a:cs typeface="Times New Roman"/>
                </a:rPr>
                <a:t> </a:t>
              </a:r>
              <a:endParaRPr lang="en-US" sz="1200" dirty="0">
                <a:effectLst/>
                <a:latin typeface="Calibri"/>
                <a:ea typeface="Calibri"/>
                <a:cs typeface="Times New Roman"/>
              </a:endParaRPr>
            </a:p>
          </p:txBody>
        </p:sp>
        <p:sp>
          <p:nvSpPr>
            <p:cNvPr id="11" name="Oval 10"/>
            <p:cNvSpPr/>
            <p:nvPr/>
          </p:nvSpPr>
          <p:spPr>
            <a:xfrm>
              <a:off x="221297" y="5487330"/>
              <a:ext cx="1371600" cy="513715"/>
            </a:xfrm>
            <a:prstGeom prst="ellipse">
              <a:avLst/>
            </a:prstGeom>
            <a:solidFill>
              <a:srgbClr val="21596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200" b="1">
                  <a:solidFill>
                    <a:srgbClr val="FFFFFF"/>
                  </a:solidFill>
                  <a:effectLst/>
                  <a:latin typeface="Cambria"/>
                  <a:ea typeface="Calibri"/>
                  <a:cs typeface="Times New Roman"/>
                </a:rPr>
                <a:t>ELABORATI</a:t>
              </a:r>
              <a:endParaRPr lang="en-US" sz="1200">
                <a:effectLst/>
                <a:latin typeface="Calibri"/>
                <a:ea typeface="Calibri"/>
                <a:cs typeface="Times New Roman"/>
              </a:endParaRPr>
            </a:p>
          </p:txBody>
        </p:sp>
        <p:sp>
          <p:nvSpPr>
            <p:cNvPr id="12" name="Rectangle 11"/>
            <p:cNvSpPr/>
            <p:nvPr/>
          </p:nvSpPr>
          <p:spPr>
            <a:xfrm>
              <a:off x="495300" y="4254500"/>
              <a:ext cx="6096000" cy="1120775"/>
            </a:xfrm>
            <a:prstGeom prst="rect">
              <a:avLst/>
            </a:prstGeom>
            <a:solidFill>
              <a:srgbClr val="B7DEE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uz-Cyrl-UZ" sz="1200" b="1" i="1">
                  <a:solidFill>
                    <a:srgbClr val="215868"/>
                  </a:solidFill>
                  <a:effectLst/>
                  <a:latin typeface="Cambria"/>
                  <a:ea typeface="Calibri"/>
                  <a:cs typeface="Times New Roman"/>
                </a:rPr>
                <a:t>Grafički prilozi IDP se izradjuju u razmeri koja je navedena u zagradama, odnosno u drugoj prigodnoj razmeri koja omogućava pregledan prikaz, u zavisnosti od klase i namene objekta</a:t>
              </a:r>
              <a:endParaRPr lang="en-US" sz="1200">
                <a:effectLst/>
                <a:latin typeface="Calibri"/>
                <a:ea typeface="Calibri"/>
                <a:cs typeface="Times New Roman"/>
              </a:endParaRPr>
            </a:p>
            <a:p>
              <a:pPr>
                <a:spcAft>
                  <a:spcPts val="0"/>
                </a:spcAft>
              </a:pPr>
              <a:r>
                <a:rPr lang="uz-Cyrl-UZ" sz="1200" b="1" i="1">
                  <a:solidFill>
                    <a:srgbClr val="215868"/>
                  </a:solidFill>
                  <a:effectLst/>
                  <a:latin typeface="Cambria"/>
                  <a:ea typeface="Calibri"/>
                  <a:cs typeface="Times New Roman"/>
                </a:rPr>
                <a:t> </a:t>
              </a:r>
              <a:endParaRPr lang="en-US" sz="1200">
                <a:effectLst/>
                <a:latin typeface="Calibri"/>
                <a:ea typeface="Calibri"/>
                <a:cs typeface="Times New Roman"/>
              </a:endParaRPr>
            </a:p>
            <a:p>
              <a:pPr>
                <a:spcAft>
                  <a:spcPts val="0"/>
                </a:spcAft>
              </a:pPr>
              <a:r>
                <a:rPr lang="uz-Cyrl-UZ" sz="1200" b="1" i="1">
                  <a:solidFill>
                    <a:srgbClr val="215868"/>
                  </a:solidFill>
                  <a:effectLst/>
                  <a:latin typeface="Cambria"/>
                  <a:ea typeface="Calibri"/>
                  <a:cs typeface="Times New Roman"/>
                </a:rPr>
                <a:t>Geodetsku podlogu IDP čini topografski snimak predmetne lokacije integrisan sa katastarskim planom i izvodom iz katastra vodova, izradjen od strane registrovane geodetske organizacije sa odgovarajućom licencom</a:t>
              </a:r>
              <a:endParaRPr lang="en-US" sz="1200">
                <a:effectLst/>
                <a:latin typeface="Calibri"/>
                <a:ea typeface="Calibri"/>
                <a:cs typeface="Times New Roman"/>
              </a:endParaRPr>
            </a:p>
          </p:txBody>
        </p:sp>
      </p:grpSp>
    </p:spTree>
    <p:extLst>
      <p:ext uri="{BB962C8B-B14F-4D97-AF65-F5344CB8AC3E}">
        <p14:creationId xmlns:p14="http://schemas.microsoft.com/office/powerpoint/2010/main" val="325695387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971600" y="260648"/>
            <a:ext cx="7992888" cy="504056"/>
          </a:xfrm>
        </p:spPr>
        <p:txBody>
          <a:bodyPr/>
          <a:lstStyle/>
          <a:p>
            <a:r>
              <a:rPr lang="uz-Cyrl-UZ" b="1" dirty="0"/>
              <a:t>PROJEKAT ZA IZVOĐENJE</a:t>
            </a:r>
            <a:r>
              <a:rPr lang="uz-Cyrl-UZ" dirty="0"/>
              <a:t> </a:t>
            </a:r>
            <a:endParaRPr lang="en-US" b="1" dirty="0"/>
          </a:p>
        </p:txBody>
      </p:sp>
      <p:pic>
        <p:nvPicPr>
          <p:cNvPr id="3" name="Picture 2"/>
          <p:cNvPicPr>
            <a:picLocks noChangeAspect="1"/>
          </p:cNvPicPr>
          <p:nvPr/>
        </p:nvPicPr>
        <p:blipFill>
          <a:blip r:embed="rId2"/>
          <a:stretch>
            <a:fillRect/>
          </a:stretch>
        </p:blipFill>
        <p:spPr>
          <a:xfrm>
            <a:off x="395536" y="1556792"/>
            <a:ext cx="8856984" cy="864096"/>
          </a:xfrm>
          <a:prstGeom prst="rect">
            <a:avLst/>
          </a:prstGeom>
        </p:spPr>
      </p:pic>
    </p:spTree>
    <p:extLst>
      <p:ext uri="{BB962C8B-B14F-4D97-AF65-F5344CB8AC3E}">
        <p14:creationId xmlns:p14="http://schemas.microsoft.com/office/powerpoint/2010/main" val="99042979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73138" y="1196753"/>
            <a:ext cx="7271270" cy="504056"/>
          </a:xfrm>
        </p:spPr>
        <p:txBody>
          <a:bodyPr>
            <a:normAutofit/>
          </a:bodyPr>
          <a:lstStyle/>
          <a:p>
            <a:r>
              <a:rPr lang="uz-Cyrl-UZ" sz="1700" dirty="0"/>
              <a:t>Šta je projekat za izvođenje?</a:t>
            </a:r>
            <a:endParaRPr lang="en-US" sz="1700" dirty="0"/>
          </a:p>
        </p:txBody>
      </p:sp>
      <p:sp>
        <p:nvSpPr>
          <p:cNvPr id="5" name="Title 1"/>
          <p:cNvSpPr>
            <a:spLocks noGrp="1"/>
          </p:cNvSpPr>
          <p:nvPr>
            <p:ph type="title"/>
          </p:nvPr>
        </p:nvSpPr>
        <p:spPr>
          <a:xfrm>
            <a:off x="971600" y="260648"/>
            <a:ext cx="7992888" cy="504056"/>
          </a:xfrm>
        </p:spPr>
        <p:txBody>
          <a:bodyPr/>
          <a:lstStyle/>
          <a:p>
            <a:r>
              <a:rPr lang="uz-Cyrl-UZ" b="1" dirty="0"/>
              <a:t>PROJEKAT ZA IZVOĐENJE</a:t>
            </a:r>
            <a:r>
              <a:rPr lang="uz-Cyrl-UZ" dirty="0"/>
              <a:t> </a:t>
            </a:r>
            <a:endParaRPr lang="en-US" b="1" dirty="0"/>
          </a:p>
        </p:txBody>
      </p:sp>
      <p:pic>
        <p:nvPicPr>
          <p:cNvPr id="3" name="Picture 2"/>
          <p:cNvPicPr>
            <a:picLocks noChangeAspect="1"/>
          </p:cNvPicPr>
          <p:nvPr/>
        </p:nvPicPr>
        <p:blipFill>
          <a:blip r:embed="rId2"/>
          <a:stretch>
            <a:fillRect/>
          </a:stretch>
        </p:blipFill>
        <p:spPr>
          <a:xfrm>
            <a:off x="323528" y="1772816"/>
            <a:ext cx="8496944" cy="2232248"/>
          </a:xfrm>
          <a:prstGeom prst="rect">
            <a:avLst/>
          </a:prstGeom>
        </p:spPr>
      </p:pic>
    </p:spTree>
    <p:extLst>
      <p:ext uri="{BB962C8B-B14F-4D97-AF65-F5344CB8AC3E}">
        <p14:creationId xmlns:p14="http://schemas.microsoft.com/office/powerpoint/2010/main" val="25953262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73138" y="1196753"/>
            <a:ext cx="7271270" cy="504056"/>
          </a:xfrm>
        </p:spPr>
        <p:txBody>
          <a:bodyPr>
            <a:normAutofit/>
          </a:bodyPr>
          <a:lstStyle/>
          <a:p>
            <a:r>
              <a:rPr lang="uz-Cyrl-UZ" sz="1700" dirty="0"/>
              <a:t>Kada je obavezna izrada projekta za izvođenje?</a:t>
            </a:r>
            <a:endParaRPr lang="en-US" sz="1700" dirty="0"/>
          </a:p>
        </p:txBody>
      </p:sp>
      <p:sp>
        <p:nvSpPr>
          <p:cNvPr id="5" name="Title 1"/>
          <p:cNvSpPr>
            <a:spLocks noGrp="1"/>
          </p:cNvSpPr>
          <p:nvPr>
            <p:ph type="title"/>
          </p:nvPr>
        </p:nvSpPr>
        <p:spPr>
          <a:xfrm>
            <a:off x="971600" y="260648"/>
            <a:ext cx="7992888" cy="504056"/>
          </a:xfrm>
        </p:spPr>
        <p:txBody>
          <a:bodyPr/>
          <a:lstStyle/>
          <a:p>
            <a:r>
              <a:rPr lang="uz-Cyrl-UZ" b="1" dirty="0"/>
              <a:t>PROJEKAT ZA IZVOĐENJE</a:t>
            </a:r>
            <a:r>
              <a:rPr lang="uz-Cyrl-UZ" dirty="0"/>
              <a:t> </a:t>
            </a:r>
            <a:endParaRPr lang="en-US" b="1" dirty="0"/>
          </a:p>
        </p:txBody>
      </p:sp>
      <p:pic>
        <p:nvPicPr>
          <p:cNvPr id="8" name="Picture 7"/>
          <p:cNvPicPr>
            <a:picLocks noChangeAspect="1"/>
          </p:cNvPicPr>
          <p:nvPr/>
        </p:nvPicPr>
        <p:blipFill>
          <a:blip r:embed="rId2"/>
          <a:stretch>
            <a:fillRect/>
          </a:stretch>
        </p:blipFill>
        <p:spPr>
          <a:xfrm>
            <a:off x="395536" y="1700808"/>
            <a:ext cx="8498462" cy="2053952"/>
          </a:xfrm>
          <a:prstGeom prst="rect">
            <a:avLst/>
          </a:prstGeom>
        </p:spPr>
      </p:pic>
      <p:sp>
        <p:nvSpPr>
          <p:cNvPr id="9" name="Subtitle 5"/>
          <p:cNvSpPr txBox="1">
            <a:spLocks/>
          </p:cNvSpPr>
          <p:nvPr/>
        </p:nvSpPr>
        <p:spPr>
          <a:xfrm>
            <a:off x="971600" y="4149080"/>
            <a:ext cx="7271270" cy="504056"/>
          </a:xfrm>
          <a:prstGeom prst="rect">
            <a:avLst/>
          </a:prstGeom>
        </p:spPr>
        <p:txBody>
          <a:bodyPr lIns="0" anchor="ctr">
            <a:normAutofit/>
          </a:bodyPr>
          <a:lstStyle>
            <a:lvl1pPr marL="0" indent="0" algn="l" defTabSz="914400" rtl="0" eaLnBrk="1" latinLnBrk="0" hangingPunct="1">
              <a:spcBef>
                <a:spcPct val="20000"/>
              </a:spcBef>
              <a:buFont typeface="Arial" pitchFamily="34" charset="0"/>
              <a:buNone/>
              <a:defRPr sz="2000" b="1" kern="1200">
                <a:solidFill>
                  <a:srgbClr val="5F6062"/>
                </a:solidFill>
                <a:latin typeface="Arial"/>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Arial"/>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Arial"/>
                <a:ea typeface="+mn-ea"/>
                <a:cs typeface="+mn-cs"/>
              </a:defRPr>
            </a:lvl3pPr>
            <a:lvl4pPr marL="1371600" indent="0" algn="ctr" defTabSz="914400" rtl="0" eaLnBrk="1" latinLnBrk="0" hangingPunct="1">
              <a:spcBef>
                <a:spcPct val="20000"/>
              </a:spcBef>
              <a:buFont typeface="Arial" pitchFamily="34" charset="0"/>
              <a:buNone/>
              <a:defRPr sz="1400" kern="1200">
                <a:solidFill>
                  <a:schemeClr val="tx1">
                    <a:tint val="75000"/>
                  </a:schemeClr>
                </a:solidFill>
                <a:latin typeface="Arial"/>
                <a:ea typeface="+mn-ea"/>
                <a:cs typeface="+mn-cs"/>
              </a:defRPr>
            </a:lvl4pPr>
            <a:lvl5pPr marL="1828800" indent="0" algn="ctr" defTabSz="914400" rtl="0" eaLnBrk="1" latinLnBrk="0" hangingPunct="1">
              <a:spcBef>
                <a:spcPct val="20000"/>
              </a:spcBef>
              <a:buFont typeface="Arial" pitchFamily="34" charset="0"/>
              <a:buNone/>
              <a:defRPr sz="1400" kern="1200">
                <a:solidFill>
                  <a:schemeClr val="tx1">
                    <a:tint val="75000"/>
                  </a:schemeClr>
                </a:solidFill>
                <a:latin typeface="Arial"/>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uz-Cyrl-UZ" sz="1700" dirty="0"/>
              <a:t>Na osnovu čega se izrađuje projekat za izvođenje?</a:t>
            </a:r>
            <a:r>
              <a:rPr lang="en-US" sz="1700" dirty="0"/>
              <a:t> </a:t>
            </a:r>
          </a:p>
        </p:txBody>
      </p:sp>
      <p:pic>
        <p:nvPicPr>
          <p:cNvPr id="10" name="Picture 9"/>
          <p:cNvPicPr>
            <a:picLocks noChangeAspect="1"/>
          </p:cNvPicPr>
          <p:nvPr/>
        </p:nvPicPr>
        <p:blipFill>
          <a:blip r:embed="rId3"/>
          <a:stretch>
            <a:fillRect/>
          </a:stretch>
        </p:blipFill>
        <p:spPr>
          <a:xfrm>
            <a:off x="350708" y="4581128"/>
            <a:ext cx="8469764" cy="938998"/>
          </a:xfrm>
          <a:prstGeom prst="rect">
            <a:avLst/>
          </a:prstGeom>
        </p:spPr>
      </p:pic>
    </p:spTree>
    <p:extLst>
      <p:ext uri="{BB962C8B-B14F-4D97-AF65-F5344CB8AC3E}">
        <p14:creationId xmlns:p14="http://schemas.microsoft.com/office/powerpoint/2010/main" val="406448793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73138" y="1196753"/>
            <a:ext cx="7271270" cy="504056"/>
          </a:xfrm>
        </p:spPr>
        <p:txBody>
          <a:bodyPr>
            <a:normAutofit/>
          </a:bodyPr>
          <a:lstStyle/>
          <a:p>
            <a:r>
              <a:rPr lang="uz-Cyrl-UZ" sz="1700" dirty="0"/>
              <a:t>Šta sadrži projekat za izvođenje?</a:t>
            </a:r>
            <a:r>
              <a:rPr lang="en-US" sz="1700" dirty="0"/>
              <a:t> </a:t>
            </a:r>
            <a:endParaRPr lang="en-US" sz="1700" dirty="0">
              <a:effectLst/>
            </a:endParaRPr>
          </a:p>
        </p:txBody>
      </p:sp>
      <p:sp>
        <p:nvSpPr>
          <p:cNvPr id="5" name="Title 1"/>
          <p:cNvSpPr>
            <a:spLocks noGrp="1"/>
          </p:cNvSpPr>
          <p:nvPr>
            <p:ph type="title"/>
          </p:nvPr>
        </p:nvSpPr>
        <p:spPr>
          <a:xfrm>
            <a:off x="971600" y="260648"/>
            <a:ext cx="7992888" cy="504056"/>
          </a:xfrm>
        </p:spPr>
        <p:txBody>
          <a:bodyPr/>
          <a:lstStyle/>
          <a:p>
            <a:r>
              <a:rPr lang="uz-Cyrl-UZ" b="1" dirty="0"/>
              <a:t>PROJEKAT ZA IZVOĐENJE</a:t>
            </a:r>
            <a:r>
              <a:rPr lang="uz-Cyrl-UZ" dirty="0"/>
              <a:t> </a:t>
            </a:r>
            <a:endParaRPr lang="en-US" b="1" dirty="0"/>
          </a:p>
        </p:txBody>
      </p:sp>
      <p:pic>
        <p:nvPicPr>
          <p:cNvPr id="3" name="Picture 2"/>
          <p:cNvPicPr>
            <a:picLocks noChangeAspect="1"/>
          </p:cNvPicPr>
          <p:nvPr/>
        </p:nvPicPr>
        <p:blipFill>
          <a:blip r:embed="rId2"/>
          <a:stretch>
            <a:fillRect/>
          </a:stretch>
        </p:blipFill>
        <p:spPr>
          <a:xfrm>
            <a:off x="596247" y="1930400"/>
            <a:ext cx="8127412" cy="4234904"/>
          </a:xfrm>
          <a:prstGeom prst="rect">
            <a:avLst/>
          </a:prstGeom>
        </p:spPr>
      </p:pic>
    </p:spTree>
    <p:extLst>
      <p:ext uri="{BB962C8B-B14F-4D97-AF65-F5344CB8AC3E}">
        <p14:creationId xmlns:p14="http://schemas.microsoft.com/office/powerpoint/2010/main" val="81390581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73138" y="1340768"/>
            <a:ext cx="7271270" cy="504056"/>
          </a:xfrm>
        </p:spPr>
        <p:txBody>
          <a:bodyPr>
            <a:normAutofit/>
          </a:bodyPr>
          <a:lstStyle/>
          <a:p>
            <a:r>
              <a:rPr lang="uz-Cyrl-UZ" sz="1700" dirty="0"/>
              <a:t>Da li se projekat za izvođenje može izrađivati u fazama</a:t>
            </a:r>
            <a:r>
              <a:rPr lang="uz-Cyrl-UZ" sz="1700" dirty="0" smtClean="0"/>
              <a:t>?</a:t>
            </a:r>
            <a:endParaRPr lang="en-US" sz="1700" dirty="0"/>
          </a:p>
        </p:txBody>
      </p:sp>
      <p:sp>
        <p:nvSpPr>
          <p:cNvPr id="5" name="Title 1"/>
          <p:cNvSpPr>
            <a:spLocks noGrp="1"/>
          </p:cNvSpPr>
          <p:nvPr>
            <p:ph type="title"/>
          </p:nvPr>
        </p:nvSpPr>
        <p:spPr>
          <a:xfrm>
            <a:off x="971600" y="260648"/>
            <a:ext cx="7992888" cy="504056"/>
          </a:xfrm>
        </p:spPr>
        <p:txBody>
          <a:bodyPr/>
          <a:lstStyle/>
          <a:p>
            <a:r>
              <a:rPr lang="uz-Cyrl-UZ" b="1" dirty="0"/>
              <a:t>PROJEKAT ZA IZVOĐENJE</a:t>
            </a:r>
            <a:r>
              <a:rPr lang="uz-Cyrl-UZ" dirty="0"/>
              <a:t> </a:t>
            </a:r>
            <a:endParaRPr lang="en-US" b="1" dirty="0"/>
          </a:p>
        </p:txBody>
      </p:sp>
      <p:pic>
        <p:nvPicPr>
          <p:cNvPr id="3" name="Picture 2"/>
          <p:cNvPicPr>
            <a:picLocks noChangeAspect="1"/>
          </p:cNvPicPr>
          <p:nvPr/>
        </p:nvPicPr>
        <p:blipFill>
          <a:blip r:embed="rId2"/>
          <a:stretch>
            <a:fillRect/>
          </a:stretch>
        </p:blipFill>
        <p:spPr>
          <a:xfrm>
            <a:off x="448815" y="1844824"/>
            <a:ext cx="8299649" cy="3294096"/>
          </a:xfrm>
          <a:prstGeom prst="rect">
            <a:avLst/>
          </a:prstGeom>
        </p:spPr>
      </p:pic>
    </p:spTree>
    <p:extLst>
      <p:ext uri="{BB962C8B-B14F-4D97-AF65-F5344CB8AC3E}">
        <p14:creationId xmlns:p14="http://schemas.microsoft.com/office/powerpoint/2010/main" val="237728110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73138" y="1196753"/>
            <a:ext cx="7271270" cy="504056"/>
          </a:xfrm>
        </p:spPr>
        <p:txBody>
          <a:bodyPr>
            <a:noAutofit/>
          </a:bodyPr>
          <a:lstStyle/>
          <a:p>
            <a:r>
              <a:rPr lang="uz-Cyrl-UZ" sz="1700" dirty="0"/>
              <a:t>Da li je potrebno predavati projekat za izvođenje nadležnom organu uprave prilikom prijave radova?</a:t>
            </a:r>
            <a:r>
              <a:rPr lang="en-US" sz="1700" dirty="0"/>
              <a:t> </a:t>
            </a:r>
            <a:endParaRPr lang="en-US" sz="1700" dirty="0">
              <a:effectLst/>
            </a:endParaRPr>
          </a:p>
        </p:txBody>
      </p:sp>
      <p:sp>
        <p:nvSpPr>
          <p:cNvPr id="5" name="Title 1"/>
          <p:cNvSpPr>
            <a:spLocks noGrp="1"/>
          </p:cNvSpPr>
          <p:nvPr>
            <p:ph type="title"/>
          </p:nvPr>
        </p:nvSpPr>
        <p:spPr>
          <a:xfrm>
            <a:off x="971600" y="260648"/>
            <a:ext cx="7992888" cy="504056"/>
          </a:xfrm>
        </p:spPr>
        <p:txBody>
          <a:bodyPr/>
          <a:lstStyle/>
          <a:p>
            <a:r>
              <a:rPr lang="uz-Cyrl-UZ" b="1" dirty="0"/>
              <a:t>PROJEKAT ZA IZVOĐENJE</a:t>
            </a:r>
            <a:r>
              <a:rPr lang="uz-Cyrl-UZ" dirty="0"/>
              <a:t> </a:t>
            </a:r>
            <a:endParaRPr lang="en-US" b="1" dirty="0"/>
          </a:p>
        </p:txBody>
      </p:sp>
      <p:pic>
        <p:nvPicPr>
          <p:cNvPr id="3" name="Picture 2"/>
          <p:cNvPicPr>
            <a:picLocks noChangeAspect="1"/>
          </p:cNvPicPr>
          <p:nvPr/>
        </p:nvPicPr>
        <p:blipFill>
          <a:blip r:embed="rId2"/>
          <a:stretch>
            <a:fillRect/>
          </a:stretch>
        </p:blipFill>
        <p:spPr>
          <a:xfrm>
            <a:off x="343821" y="1844824"/>
            <a:ext cx="8443658" cy="1872208"/>
          </a:xfrm>
          <a:prstGeom prst="rect">
            <a:avLst/>
          </a:prstGeom>
        </p:spPr>
      </p:pic>
      <p:sp>
        <p:nvSpPr>
          <p:cNvPr id="8" name="Subtitle 5"/>
          <p:cNvSpPr txBox="1">
            <a:spLocks/>
          </p:cNvSpPr>
          <p:nvPr/>
        </p:nvSpPr>
        <p:spPr>
          <a:xfrm>
            <a:off x="1043608" y="3789040"/>
            <a:ext cx="7271270" cy="504056"/>
          </a:xfrm>
          <a:prstGeom prst="rect">
            <a:avLst/>
          </a:prstGeom>
        </p:spPr>
        <p:txBody>
          <a:bodyPr lIns="0" anchor="ctr">
            <a:noAutofit/>
          </a:bodyPr>
          <a:lstStyle>
            <a:lvl1pPr marL="0" indent="0" algn="l" defTabSz="914400" rtl="0" eaLnBrk="1" latinLnBrk="0" hangingPunct="1">
              <a:spcBef>
                <a:spcPct val="20000"/>
              </a:spcBef>
              <a:buFont typeface="Arial" pitchFamily="34" charset="0"/>
              <a:buNone/>
              <a:defRPr sz="2000" b="1" kern="1200">
                <a:solidFill>
                  <a:srgbClr val="5F6062"/>
                </a:solidFill>
                <a:latin typeface="Arial"/>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Arial"/>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Arial"/>
                <a:ea typeface="+mn-ea"/>
                <a:cs typeface="+mn-cs"/>
              </a:defRPr>
            </a:lvl3pPr>
            <a:lvl4pPr marL="1371600" indent="0" algn="ctr" defTabSz="914400" rtl="0" eaLnBrk="1" latinLnBrk="0" hangingPunct="1">
              <a:spcBef>
                <a:spcPct val="20000"/>
              </a:spcBef>
              <a:buFont typeface="Arial" pitchFamily="34" charset="0"/>
              <a:buNone/>
              <a:defRPr sz="1400" kern="1200">
                <a:solidFill>
                  <a:schemeClr val="tx1">
                    <a:tint val="75000"/>
                  </a:schemeClr>
                </a:solidFill>
                <a:latin typeface="Arial"/>
                <a:ea typeface="+mn-ea"/>
                <a:cs typeface="+mn-cs"/>
              </a:defRPr>
            </a:lvl4pPr>
            <a:lvl5pPr marL="1828800" indent="0" algn="ctr" defTabSz="914400" rtl="0" eaLnBrk="1" latinLnBrk="0" hangingPunct="1">
              <a:spcBef>
                <a:spcPct val="20000"/>
              </a:spcBef>
              <a:buFont typeface="Arial" pitchFamily="34" charset="0"/>
              <a:buNone/>
              <a:defRPr sz="1400" kern="1200">
                <a:solidFill>
                  <a:schemeClr val="tx1">
                    <a:tint val="75000"/>
                  </a:schemeClr>
                </a:solidFill>
                <a:latin typeface="Arial"/>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uz-Cyrl-UZ" sz="1700" dirty="0"/>
              <a:t>Da li je projekat za izvođenje predmet posebnih saglasnosti?</a:t>
            </a:r>
            <a:endParaRPr lang="en-US" sz="1700" dirty="0"/>
          </a:p>
        </p:txBody>
      </p:sp>
      <p:sp>
        <p:nvSpPr>
          <p:cNvPr id="9" name="Subtitle 5"/>
          <p:cNvSpPr txBox="1">
            <a:spLocks/>
          </p:cNvSpPr>
          <p:nvPr/>
        </p:nvSpPr>
        <p:spPr>
          <a:xfrm>
            <a:off x="1043608" y="5589240"/>
            <a:ext cx="7271270" cy="504056"/>
          </a:xfrm>
          <a:prstGeom prst="rect">
            <a:avLst/>
          </a:prstGeom>
        </p:spPr>
        <p:txBody>
          <a:bodyPr lIns="0" anchor="ctr">
            <a:noAutofit/>
          </a:bodyPr>
          <a:lstStyle>
            <a:lvl1pPr marL="0" indent="0" algn="l" defTabSz="914400" rtl="0" eaLnBrk="1" latinLnBrk="0" hangingPunct="1">
              <a:spcBef>
                <a:spcPct val="20000"/>
              </a:spcBef>
              <a:buFont typeface="Arial" pitchFamily="34" charset="0"/>
              <a:buNone/>
              <a:defRPr sz="2000" b="1" kern="1200">
                <a:solidFill>
                  <a:srgbClr val="5F6062"/>
                </a:solidFill>
                <a:latin typeface="Arial"/>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Arial"/>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Arial"/>
                <a:ea typeface="+mn-ea"/>
                <a:cs typeface="+mn-cs"/>
              </a:defRPr>
            </a:lvl3pPr>
            <a:lvl4pPr marL="1371600" indent="0" algn="ctr" defTabSz="914400" rtl="0" eaLnBrk="1" latinLnBrk="0" hangingPunct="1">
              <a:spcBef>
                <a:spcPct val="20000"/>
              </a:spcBef>
              <a:buFont typeface="Arial" pitchFamily="34" charset="0"/>
              <a:buNone/>
              <a:defRPr sz="1400" kern="1200">
                <a:solidFill>
                  <a:schemeClr val="tx1">
                    <a:tint val="75000"/>
                  </a:schemeClr>
                </a:solidFill>
                <a:latin typeface="Arial"/>
                <a:ea typeface="+mn-ea"/>
                <a:cs typeface="+mn-cs"/>
              </a:defRPr>
            </a:lvl4pPr>
            <a:lvl5pPr marL="1828800" indent="0" algn="ctr" defTabSz="914400" rtl="0" eaLnBrk="1" latinLnBrk="0" hangingPunct="1">
              <a:spcBef>
                <a:spcPct val="20000"/>
              </a:spcBef>
              <a:buFont typeface="Arial" pitchFamily="34" charset="0"/>
              <a:buNone/>
              <a:defRPr sz="1400" kern="1200">
                <a:solidFill>
                  <a:schemeClr val="tx1">
                    <a:tint val="75000"/>
                  </a:schemeClr>
                </a:solidFill>
                <a:latin typeface="Arial"/>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uz-Cyrl-UZ" sz="1800" dirty="0"/>
              <a:t>Da li se vrši tehnička kontrola projekta za izvođenje?</a:t>
            </a:r>
            <a:endParaRPr lang="en-US" sz="1800" dirty="0"/>
          </a:p>
        </p:txBody>
      </p:sp>
      <p:pic>
        <p:nvPicPr>
          <p:cNvPr id="11" name="Picture 10"/>
          <p:cNvPicPr>
            <a:picLocks noChangeAspect="1"/>
          </p:cNvPicPr>
          <p:nvPr/>
        </p:nvPicPr>
        <p:blipFill>
          <a:blip r:embed="rId3"/>
          <a:stretch>
            <a:fillRect/>
          </a:stretch>
        </p:blipFill>
        <p:spPr>
          <a:xfrm>
            <a:off x="359897" y="6021288"/>
            <a:ext cx="8820615" cy="410716"/>
          </a:xfrm>
          <a:prstGeom prst="rect">
            <a:avLst/>
          </a:prstGeom>
        </p:spPr>
      </p:pic>
      <p:pic>
        <p:nvPicPr>
          <p:cNvPr id="12" name="Picture 11"/>
          <p:cNvPicPr>
            <a:picLocks noChangeAspect="1"/>
          </p:cNvPicPr>
          <p:nvPr/>
        </p:nvPicPr>
        <p:blipFill>
          <a:blip r:embed="rId4"/>
          <a:stretch>
            <a:fillRect/>
          </a:stretch>
        </p:blipFill>
        <p:spPr>
          <a:xfrm>
            <a:off x="323528" y="4293096"/>
            <a:ext cx="8493622" cy="1224136"/>
          </a:xfrm>
          <a:prstGeom prst="rect">
            <a:avLst/>
          </a:prstGeom>
        </p:spPr>
      </p:pic>
    </p:spTree>
    <p:extLst>
      <p:ext uri="{BB962C8B-B14F-4D97-AF65-F5344CB8AC3E}">
        <p14:creationId xmlns:p14="http://schemas.microsoft.com/office/powerpoint/2010/main" val="131968517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79512" y="223838"/>
            <a:ext cx="8424936" cy="6410325"/>
            <a:chOff x="-222532" y="0"/>
            <a:chExt cx="6509032" cy="6410325"/>
          </a:xfrm>
        </p:grpSpPr>
        <p:sp>
          <p:nvSpPr>
            <p:cNvPr id="9" name="Rectangle 8"/>
            <p:cNvSpPr/>
            <p:nvPr/>
          </p:nvSpPr>
          <p:spPr>
            <a:xfrm>
              <a:off x="1828800" y="0"/>
              <a:ext cx="3543300" cy="571500"/>
            </a:xfrm>
            <a:prstGeom prst="rect">
              <a:avLst/>
            </a:prstGeom>
            <a:solidFill>
              <a:srgbClr val="632523"/>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uz-Cyrl-UZ" sz="1400" b="1">
                  <a:solidFill>
                    <a:srgbClr val="FFFFFF"/>
                  </a:solidFill>
                  <a:effectLst/>
                  <a:latin typeface="Cambria"/>
                  <a:ea typeface="Calibri"/>
                  <a:cs typeface="Times New Roman"/>
                </a:rPr>
                <a:t>SADRŽINA PROJEKTA ZA IZVOĐENJE</a:t>
              </a:r>
              <a:endParaRPr lang="en-US" sz="1400">
                <a:effectLst/>
                <a:latin typeface="Calibri"/>
                <a:ea typeface="Calibri"/>
                <a:cs typeface="Times New Roman"/>
              </a:endParaRPr>
            </a:p>
          </p:txBody>
        </p:sp>
        <p:sp>
          <p:nvSpPr>
            <p:cNvPr id="10" name="Rectangle 9"/>
            <p:cNvSpPr/>
            <p:nvPr/>
          </p:nvSpPr>
          <p:spPr>
            <a:xfrm>
              <a:off x="333796" y="992505"/>
              <a:ext cx="5950799" cy="986790"/>
            </a:xfrm>
            <a:prstGeom prst="rect">
              <a:avLst/>
            </a:prstGeom>
            <a:solidFill>
              <a:srgbClr val="B7DEE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spcAft>
                  <a:spcPts val="0"/>
                </a:spcAft>
                <a:buSzPts val="900"/>
                <a:buFont typeface="Wingdings"/>
                <a:buChar char=""/>
              </a:pPr>
              <a:r>
                <a:rPr lang="en-US" sz="1200" b="1" dirty="0" err="1">
                  <a:solidFill>
                    <a:srgbClr val="215868"/>
                  </a:solidFill>
                  <a:effectLst/>
                  <a:latin typeface="Cambria"/>
                  <a:ea typeface="Calibri"/>
                  <a:cs typeface="Times New Roman"/>
                </a:rPr>
                <a:t>Osnovni</a:t>
              </a:r>
              <a:r>
                <a:rPr lang="en-US" sz="1200" b="1" dirty="0">
                  <a:solidFill>
                    <a:srgbClr val="215868"/>
                  </a:solidFill>
                  <a:effectLst/>
                  <a:latin typeface="Cambria"/>
                  <a:ea typeface="Calibri"/>
                  <a:cs typeface="Times New Roman"/>
                </a:rPr>
                <a:t> </a:t>
              </a:r>
              <a:r>
                <a:rPr lang="en-US" sz="1200" b="1" dirty="0" err="1">
                  <a:solidFill>
                    <a:srgbClr val="215868"/>
                  </a:solidFill>
                  <a:effectLst/>
                  <a:latin typeface="Cambria"/>
                  <a:ea typeface="Calibri"/>
                  <a:cs typeface="Times New Roman"/>
                </a:rPr>
                <a:t>sadržaj</a:t>
              </a:r>
              <a:r>
                <a:rPr lang="en-US" sz="1200" b="1" dirty="0">
                  <a:solidFill>
                    <a:srgbClr val="215868"/>
                  </a:solidFill>
                  <a:effectLst/>
                  <a:latin typeface="Cambria"/>
                  <a:ea typeface="Calibri"/>
                  <a:cs typeface="Times New Roman"/>
                </a:rPr>
                <a:t> - </a:t>
              </a:r>
              <a:r>
                <a:rPr lang="en-US" sz="1200" b="1" dirty="0" err="1">
                  <a:solidFill>
                    <a:srgbClr val="215868"/>
                  </a:solidFill>
                  <a:effectLst/>
                  <a:latin typeface="Cambria"/>
                  <a:ea typeface="Calibri"/>
                  <a:cs typeface="Times New Roman"/>
                </a:rPr>
                <a:t>popunjeni</a:t>
              </a:r>
              <a:r>
                <a:rPr lang="en-US" sz="1200" b="1" dirty="0">
                  <a:solidFill>
                    <a:srgbClr val="215868"/>
                  </a:solidFill>
                  <a:effectLst/>
                  <a:latin typeface="Cambria"/>
                  <a:ea typeface="Calibri"/>
                  <a:cs typeface="Times New Roman"/>
                </a:rPr>
                <a:t> </a:t>
              </a:r>
              <a:r>
                <a:rPr lang="en-US" sz="1200" b="1" dirty="0" err="1">
                  <a:solidFill>
                    <a:srgbClr val="215868"/>
                  </a:solidFill>
                  <a:effectLst/>
                  <a:latin typeface="Cambria"/>
                  <a:ea typeface="Calibri"/>
                  <a:cs typeface="Times New Roman"/>
                </a:rPr>
                <a:t>formular</a:t>
              </a:r>
              <a:r>
                <a:rPr lang="en-US" sz="1200" b="1" dirty="0">
                  <a:solidFill>
                    <a:srgbClr val="215868"/>
                  </a:solidFill>
                  <a:effectLst/>
                  <a:latin typeface="Cambria"/>
                  <a:ea typeface="Calibri"/>
                  <a:cs typeface="Times New Roman"/>
                </a:rPr>
                <a:t> </a:t>
              </a:r>
              <a:r>
                <a:rPr lang="en-US" sz="1200" b="1" dirty="0" err="1">
                  <a:solidFill>
                    <a:srgbClr val="215868"/>
                  </a:solidFill>
                  <a:effectLst/>
                  <a:latin typeface="Cambria"/>
                  <a:ea typeface="Calibri"/>
                  <a:cs typeface="Times New Roman"/>
                </a:rPr>
                <a:t>iz</a:t>
              </a:r>
              <a:r>
                <a:rPr lang="en-US" sz="1200" b="1" dirty="0">
                  <a:solidFill>
                    <a:srgbClr val="215868"/>
                  </a:solidFill>
                  <a:effectLst/>
                  <a:latin typeface="Cambria"/>
                  <a:ea typeface="Calibri"/>
                  <a:cs typeface="Times New Roman"/>
                </a:rPr>
                <a:t> </a:t>
              </a:r>
              <a:r>
                <a:rPr lang="en-US" sz="1200" b="1" dirty="0" err="1">
                  <a:solidFill>
                    <a:srgbClr val="215868"/>
                  </a:solidFill>
                  <a:effectLst/>
                  <a:latin typeface="Cambria"/>
                  <a:ea typeface="Calibri"/>
                  <a:cs typeface="Times New Roman"/>
                </a:rPr>
                <a:t>Priloga</a:t>
              </a:r>
              <a:r>
                <a:rPr lang="en-US" sz="1200" b="1" dirty="0">
                  <a:solidFill>
                    <a:srgbClr val="215868"/>
                  </a:solidFill>
                  <a:effectLst/>
                  <a:latin typeface="Cambria"/>
                  <a:ea typeface="Calibri"/>
                  <a:cs typeface="Times New Roman"/>
                </a:rPr>
                <a:t> 1 PTD</a:t>
              </a:r>
              <a:endParaRPr lang="en-US" sz="1200" dirty="0">
                <a:effectLst/>
                <a:latin typeface="Calibri"/>
                <a:ea typeface="Calibri"/>
                <a:cs typeface="Times New Roman"/>
              </a:endParaRPr>
            </a:p>
            <a:p>
              <a:pPr marL="342900" lvl="0" indent="-342900">
                <a:spcAft>
                  <a:spcPts val="0"/>
                </a:spcAft>
                <a:buSzPts val="900"/>
                <a:buFont typeface="Wingdings"/>
                <a:buChar char=""/>
              </a:pPr>
              <a:r>
                <a:rPr lang="uz-Cyrl-UZ" sz="1200" b="1" dirty="0">
                  <a:solidFill>
                    <a:srgbClr val="215868"/>
                  </a:solidFill>
                  <a:effectLst/>
                  <a:latin typeface="Cambria"/>
                  <a:ea typeface="Calibri"/>
                  <a:cs typeface="Times New Roman"/>
                </a:rPr>
                <a:t>Odluku o određivanju glavnog projektanta potpisano od strane investitora, Prilog 8 PTD</a:t>
              </a:r>
              <a:endParaRPr lang="en-US" sz="1200" dirty="0">
                <a:effectLst/>
                <a:latin typeface="Calibri"/>
                <a:ea typeface="Calibri"/>
                <a:cs typeface="Times New Roman"/>
              </a:endParaRPr>
            </a:p>
            <a:p>
              <a:pPr marL="342900" lvl="0" indent="-342900">
                <a:spcAft>
                  <a:spcPts val="0"/>
                </a:spcAft>
                <a:buSzPts val="900"/>
                <a:buFont typeface="Wingdings"/>
                <a:buChar char=""/>
              </a:pPr>
              <a:r>
                <a:rPr lang="uz-Cyrl-UZ" sz="1200" b="1" dirty="0">
                  <a:solidFill>
                    <a:srgbClr val="215868"/>
                  </a:solidFill>
                  <a:effectLst/>
                  <a:latin typeface="Cambria"/>
                  <a:ea typeface="Calibri"/>
                  <a:cs typeface="Times New Roman"/>
                </a:rPr>
                <a:t>Izjavu glavnog projektanta kojom se potvrđuje međusobna usaglašenost delova projekta, Prilog 3 PTD</a:t>
              </a:r>
              <a:endParaRPr lang="en-US" sz="1200" dirty="0">
                <a:effectLst/>
                <a:latin typeface="Calibri"/>
                <a:ea typeface="Calibri"/>
                <a:cs typeface="Times New Roman"/>
              </a:endParaRPr>
            </a:p>
            <a:p>
              <a:pPr marL="342900" lvl="0" indent="-342900">
                <a:spcAft>
                  <a:spcPts val="0"/>
                </a:spcAft>
                <a:buSzPts val="900"/>
                <a:buFont typeface="Wingdings"/>
                <a:buChar char=""/>
              </a:pPr>
              <a:r>
                <a:rPr lang="uz-Cyrl-UZ" sz="1200" b="1" dirty="0">
                  <a:solidFill>
                    <a:srgbClr val="215868"/>
                  </a:solidFill>
                  <a:effectLst/>
                  <a:latin typeface="Cambria"/>
                  <a:ea typeface="Calibri"/>
                  <a:cs typeface="Times New Roman"/>
                </a:rPr>
                <a:t>Situacioni plan sa elementima za obeležavanje objekta u odgovarajućoj razmeri</a:t>
              </a:r>
              <a:endParaRPr lang="en-US" sz="1200" dirty="0">
                <a:effectLst/>
                <a:latin typeface="Calibri"/>
                <a:ea typeface="Calibri"/>
                <a:cs typeface="Times New Roman"/>
              </a:endParaRPr>
            </a:p>
          </p:txBody>
        </p:sp>
        <p:sp>
          <p:nvSpPr>
            <p:cNvPr id="11" name="Oval 10"/>
            <p:cNvSpPr/>
            <p:nvPr/>
          </p:nvSpPr>
          <p:spPr>
            <a:xfrm>
              <a:off x="-222532" y="607695"/>
              <a:ext cx="1371600" cy="513715"/>
            </a:xfrm>
            <a:prstGeom prst="ellipse">
              <a:avLst/>
            </a:prstGeom>
            <a:solidFill>
              <a:srgbClr val="21596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200" b="1">
                  <a:solidFill>
                    <a:srgbClr val="FFFFFF"/>
                  </a:solidFill>
                  <a:effectLst/>
                  <a:latin typeface="Cambria"/>
                  <a:ea typeface="Calibri"/>
                  <a:cs typeface="Times New Roman"/>
                </a:rPr>
                <a:t>GLAVNA SVESKA</a:t>
              </a:r>
              <a:endParaRPr lang="en-US" sz="1200">
                <a:effectLst/>
                <a:latin typeface="Calibri"/>
                <a:ea typeface="Calibri"/>
                <a:cs typeface="Times New Roman"/>
              </a:endParaRPr>
            </a:p>
          </p:txBody>
        </p:sp>
        <p:sp>
          <p:nvSpPr>
            <p:cNvPr id="12" name="Rectangle 11"/>
            <p:cNvSpPr/>
            <p:nvPr/>
          </p:nvSpPr>
          <p:spPr>
            <a:xfrm>
              <a:off x="333796" y="2588175"/>
              <a:ext cx="5950875" cy="2129155"/>
            </a:xfrm>
            <a:prstGeom prst="rect">
              <a:avLst/>
            </a:prstGeom>
            <a:solidFill>
              <a:srgbClr val="B7DEE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spcAft>
                  <a:spcPts val="0"/>
                </a:spcAft>
                <a:buFont typeface="Wingdings"/>
                <a:buChar char=""/>
              </a:pPr>
              <a:r>
                <a:rPr lang="uz-Cyrl-UZ" sz="1200" b="1" dirty="0">
                  <a:solidFill>
                    <a:srgbClr val="215868"/>
                  </a:solidFill>
                  <a:effectLst/>
                  <a:latin typeface="Cambria"/>
                  <a:ea typeface="Calibri"/>
                  <a:cs typeface="Times New Roman"/>
                </a:rPr>
                <a:t>Sadrži detaljnija tehnička rešenja u kojima se razrađuje projekat za građevinsku dozvolu, odnosno idejni projekat za rekonstrukciju objekta, a u zavisnosti od vrste i klase objekta, sadrži i druge delove projekta koji nisu predmet projekta za građevinsku dozvolu, a neophodni su za izvođenje radova</a:t>
              </a:r>
              <a:endParaRPr lang="en-US" sz="1200" dirty="0">
                <a:effectLst/>
                <a:latin typeface="Calibri"/>
                <a:ea typeface="Calibri"/>
                <a:cs typeface="Times New Roman"/>
              </a:endParaRPr>
            </a:p>
            <a:p>
              <a:pPr marL="342900" lvl="0" indent="-342900">
                <a:spcAft>
                  <a:spcPts val="0"/>
                </a:spcAft>
                <a:buSzPts val="900"/>
                <a:buFont typeface="Wingdings"/>
                <a:buChar char=""/>
              </a:pPr>
              <a:r>
                <a:rPr lang="uz-Cyrl-UZ" sz="1200" b="1" dirty="0">
                  <a:solidFill>
                    <a:srgbClr val="215868"/>
                  </a:solidFill>
                  <a:effectLst/>
                  <a:latin typeface="Cambria"/>
                  <a:ea typeface="Calibri"/>
                  <a:cs typeface="Times New Roman"/>
                </a:rPr>
                <a:t>Koriste se elementi (npr. crteži, proračuni, analize) projekta za građevinsku dozvolu,</a:t>
              </a:r>
              <a:r>
                <a:rPr lang="sr-Cyrl-CS" sz="1200" b="1" dirty="0">
                  <a:solidFill>
                    <a:srgbClr val="215868"/>
                  </a:solidFill>
                  <a:effectLst/>
                  <a:latin typeface="Cambria"/>
                  <a:ea typeface="Calibri"/>
                  <a:cs typeface="Times New Roman"/>
                </a:rPr>
                <a:t> odnosno idejnog projekta za rekonstrukciju objekta</a:t>
              </a:r>
              <a:r>
                <a:rPr lang="uz-Cyrl-UZ" sz="1200" b="1" dirty="0">
                  <a:solidFill>
                    <a:srgbClr val="215868"/>
                  </a:solidFill>
                  <a:effectLst/>
                  <a:latin typeface="Cambria"/>
                  <a:ea typeface="Calibri"/>
                  <a:cs typeface="Times New Roman"/>
                </a:rPr>
                <a:t>, ili se na njih samo poziva, pri čemu se označava u kom delu projekta za građevinsku dozvolu se ovi elementi nalaze </a:t>
              </a:r>
              <a:endParaRPr lang="en-US" sz="1200" dirty="0">
                <a:effectLst/>
                <a:latin typeface="Calibri"/>
                <a:ea typeface="Calibri"/>
                <a:cs typeface="Times New Roman"/>
              </a:endParaRPr>
            </a:p>
            <a:p>
              <a:pPr marL="342900" lvl="0" indent="-342900">
                <a:spcAft>
                  <a:spcPts val="0"/>
                </a:spcAft>
                <a:buSzPts val="900"/>
                <a:buFont typeface="Wingdings"/>
                <a:buChar char=""/>
              </a:pPr>
              <a:r>
                <a:rPr lang="uz-Cyrl-UZ" sz="1200" b="1" dirty="0">
                  <a:solidFill>
                    <a:srgbClr val="215868"/>
                  </a:solidFill>
                  <a:effectLst/>
                  <a:latin typeface="Cambria"/>
                  <a:ea typeface="Calibri"/>
                  <a:cs typeface="Times New Roman"/>
                </a:rPr>
                <a:t>Mogu se prilagati tehnološke šeme</a:t>
              </a:r>
              <a:r>
                <a:rPr lang="sr-Cyrl-CS" sz="1200" b="1" dirty="0">
                  <a:solidFill>
                    <a:srgbClr val="215868"/>
                  </a:solidFill>
                  <a:effectLst/>
                  <a:latin typeface="Cambria"/>
                  <a:ea typeface="Calibri"/>
                  <a:cs typeface="Times New Roman"/>
                </a:rPr>
                <a:t>, kataloški i radionički </a:t>
              </a:r>
              <a:r>
                <a:rPr lang="uz-Cyrl-UZ" sz="1200" b="1" dirty="0">
                  <a:solidFill>
                    <a:srgbClr val="215868"/>
                  </a:solidFill>
                  <a:effectLst/>
                  <a:latin typeface="Cambria"/>
                  <a:ea typeface="Calibri"/>
                  <a:cs typeface="Times New Roman"/>
                </a:rPr>
                <a:t>crteži., ako je to potrebno za izvođenje radova, ali ih u tom slučaju mora potpisati i overiti pečatom odgovorni projektant predmetnog projekta, pri čemu se jasno označava kom projektu pripadaju</a:t>
              </a:r>
              <a:endParaRPr lang="en-US" sz="1200" dirty="0">
                <a:effectLst/>
                <a:latin typeface="Calibri"/>
                <a:ea typeface="Calibri"/>
                <a:cs typeface="Times New Roman"/>
              </a:endParaRPr>
            </a:p>
            <a:p>
              <a:pPr marL="342900" lvl="0" indent="-342900" algn="just">
                <a:spcAft>
                  <a:spcPts val="0"/>
                </a:spcAft>
                <a:buSzPts val="900"/>
                <a:buFont typeface="Wingdings"/>
                <a:buChar char=""/>
                <a:tabLst>
                  <a:tab pos="180340" algn="l"/>
                </a:tabLst>
              </a:pPr>
              <a:r>
                <a:rPr lang="uz-Cyrl-UZ" sz="1200" b="1" dirty="0">
                  <a:solidFill>
                    <a:srgbClr val="215868"/>
                  </a:solidFill>
                  <a:effectLst/>
                  <a:latin typeface="Cambria"/>
                  <a:ea typeface="Times New Roman"/>
                </a:rPr>
                <a:t>Projekat za izvođenje, odnosno delovi projekta za izvođenje za inženjerske objekte su sadržaja i obima, prema pravilima struke, na nivou koji je odgovarajući projektu za izvođenje za zgrade</a:t>
              </a:r>
              <a:endParaRPr lang="en-US" sz="1200" dirty="0">
                <a:solidFill>
                  <a:srgbClr val="313131"/>
                </a:solidFill>
                <a:effectLst/>
                <a:latin typeface="Times New Roman"/>
                <a:ea typeface="Times New Roman"/>
              </a:endParaRPr>
            </a:p>
          </p:txBody>
        </p:sp>
        <p:sp>
          <p:nvSpPr>
            <p:cNvPr id="13" name="Oval 12"/>
            <p:cNvSpPr/>
            <p:nvPr/>
          </p:nvSpPr>
          <p:spPr>
            <a:xfrm>
              <a:off x="-222532" y="2115383"/>
              <a:ext cx="1371600" cy="513715"/>
            </a:xfrm>
            <a:prstGeom prst="ellipse">
              <a:avLst/>
            </a:prstGeom>
            <a:solidFill>
              <a:srgbClr val="21596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200" b="1">
                  <a:solidFill>
                    <a:srgbClr val="FFFFFF"/>
                  </a:solidFill>
                  <a:effectLst/>
                  <a:latin typeface="Cambria"/>
                  <a:ea typeface="Calibri"/>
                  <a:cs typeface="Times New Roman"/>
                </a:rPr>
                <a:t>PROJEKTI</a:t>
              </a:r>
              <a:endParaRPr lang="en-US" sz="1200">
                <a:effectLst/>
                <a:latin typeface="Calibri"/>
                <a:ea typeface="Calibri"/>
                <a:cs typeface="Times New Roman"/>
              </a:endParaRPr>
            </a:p>
          </p:txBody>
        </p:sp>
        <p:sp>
          <p:nvSpPr>
            <p:cNvPr id="14" name="Rectangle 13"/>
            <p:cNvSpPr/>
            <p:nvPr/>
          </p:nvSpPr>
          <p:spPr>
            <a:xfrm>
              <a:off x="333796" y="5838825"/>
              <a:ext cx="5952704" cy="571500"/>
            </a:xfrm>
            <a:prstGeom prst="rect">
              <a:avLst/>
            </a:prstGeom>
            <a:solidFill>
              <a:srgbClr val="B7DEE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spcAft>
                  <a:spcPts val="0"/>
                </a:spcAft>
                <a:buSzPts val="900"/>
                <a:buFont typeface="Wingdings"/>
                <a:buChar char=""/>
              </a:pPr>
              <a:r>
                <a:rPr lang="uz-Cyrl-UZ" sz="1200" b="1">
                  <a:solidFill>
                    <a:srgbClr val="215868"/>
                  </a:solidFill>
                  <a:effectLst/>
                  <a:latin typeface="Cambria"/>
                  <a:ea typeface="Calibri"/>
                  <a:cs typeface="Times New Roman"/>
                </a:rPr>
                <a:t>Izrađuje se plan preventivnih mera, u skladu sa propisima kojim se uređuje bezbednost i zdravlјe na radu na privremenim ili pokretnim gradilištima</a:t>
              </a:r>
              <a:endParaRPr lang="en-US" sz="1200">
                <a:effectLst/>
                <a:latin typeface="Calibri"/>
                <a:ea typeface="Calibri"/>
                <a:cs typeface="Times New Roman"/>
              </a:endParaRPr>
            </a:p>
          </p:txBody>
        </p:sp>
        <p:sp>
          <p:nvSpPr>
            <p:cNvPr id="15" name="Oval 14"/>
            <p:cNvSpPr/>
            <p:nvPr/>
          </p:nvSpPr>
          <p:spPr>
            <a:xfrm>
              <a:off x="-222532" y="5453380"/>
              <a:ext cx="1371600" cy="513715"/>
            </a:xfrm>
            <a:prstGeom prst="ellipse">
              <a:avLst/>
            </a:prstGeom>
            <a:solidFill>
              <a:srgbClr val="21596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200" b="1">
                  <a:solidFill>
                    <a:srgbClr val="FFFFFF"/>
                  </a:solidFill>
                  <a:effectLst/>
                  <a:latin typeface="Cambria"/>
                  <a:ea typeface="Calibri"/>
                  <a:cs typeface="Times New Roman"/>
                </a:rPr>
                <a:t>ELABORATI</a:t>
              </a:r>
              <a:endParaRPr lang="en-US" sz="1200">
                <a:effectLst/>
                <a:latin typeface="Calibri"/>
                <a:ea typeface="Calibri"/>
                <a:cs typeface="Times New Roman"/>
              </a:endParaRPr>
            </a:p>
          </p:txBody>
        </p:sp>
        <p:sp>
          <p:nvSpPr>
            <p:cNvPr id="16" name="Rectangle 15"/>
            <p:cNvSpPr/>
            <p:nvPr/>
          </p:nvSpPr>
          <p:spPr>
            <a:xfrm>
              <a:off x="1943100" y="4874294"/>
              <a:ext cx="1414145" cy="419100"/>
            </a:xfrm>
            <a:prstGeom prst="rect">
              <a:avLst/>
            </a:prstGeom>
            <a:solidFill>
              <a:srgbClr val="B7DEE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90170">
                <a:spcAft>
                  <a:spcPts val="600"/>
                </a:spcAft>
              </a:pPr>
              <a:r>
                <a:rPr lang="uz-Cyrl-UZ" sz="1200" b="1" dirty="0">
                  <a:solidFill>
                    <a:srgbClr val="215868"/>
                  </a:solidFill>
                  <a:effectLst/>
                  <a:latin typeface="Cambria"/>
                  <a:ea typeface="Calibri"/>
                  <a:cs typeface="Times New Roman"/>
                </a:rPr>
                <a:t>TEKSTUALNA DOKUMENTACIJA</a:t>
              </a:r>
              <a:endParaRPr lang="en-US" sz="1200" dirty="0">
                <a:effectLst/>
                <a:latin typeface="Calibri"/>
                <a:ea typeface="Calibri"/>
                <a:cs typeface="Times New Roman"/>
              </a:endParaRPr>
            </a:p>
          </p:txBody>
        </p:sp>
        <p:sp>
          <p:nvSpPr>
            <p:cNvPr id="17" name="Rectangle 16"/>
            <p:cNvSpPr/>
            <p:nvPr/>
          </p:nvSpPr>
          <p:spPr>
            <a:xfrm>
              <a:off x="457200" y="4874294"/>
              <a:ext cx="1371600" cy="419100"/>
            </a:xfrm>
            <a:prstGeom prst="rect">
              <a:avLst/>
            </a:prstGeom>
            <a:solidFill>
              <a:srgbClr val="B7DEE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90170">
                <a:spcAft>
                  <a:spcPts val="600"/>
                </a:spcAft>
              </a:pPr>
              <a:r>
                <a:rPr lang="uz-Cyrl-UZ" sz="1200" b="1" dirty="0">
                  <a:solidFill>
                    <a:srgbClr val="215868"/>
                  </a:solidFill>
                  <a:effectLst/>
                  <a:latin typeface="Cambria"/>
                  <a:ea typeface="Calibri"/>
                  <a:cs typeface="Times New Roman"/>
                </a:rPr>
                <a:t>OPŠTA DOKUMENTACIJA</a:t>
              </a:r>
              <a:endParaRPr lang="en-US" sz="1200" dirty="0">
                <a:effectLst/>
                <a:latin typeface="Calibri"/>
                <a:ea typeface="Calibri"/>
                <a:cs typeface="Times New Roman"/>
              </a:endParaRPr>
            </a:p>
          </p:txBody>
        </p:sp>
        <p:sp>
          <p:nvSpPr>
            <p:cNvPr id="18" name="Rectangle 17"/>
            <p:cNvSpPr/>
            <p:nvPr/>
          </p:nvSpPr>
          <p:spPr>
            <a:xfrm>
              <a:off x="4914900" y="4874294"/>
              <a:ext cx="1354455" cy="419100"/>
            </a:xfrm>
            <a:prstGeom prst="rect">
              <a:avLst/>
            </a:prstGeom>
            <a:solidFill>
              <a:srgbClr val="B7DEE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90170">
                <a:spcAft>
                  <a:spcPts val="600"/>
                </a:spcAft>
              </a:pPr>
              <a:r>
                <a:rPr lang="uz-Cyrl-UZ" sz="1200" b="1">
                  <a:solidFill>
                    <a:srgbClr val="215868"/>
                  </a:solidFill>
                  <a:effectLst/>
                  <a:latin typeface="Cambria"/>
                  <a:ea typeface="Calibri"/>
                  <a:cs typeface="Times New Roman"/>
                </a:rPr>
                <a:t>GRAFIČKA DOKUMENTACIJA</a:t>
              </a:r>
              <a:endParaRPr lang="en-US" sz="1200">
                <a:effectLst/>
                <a:latin typeface="Calibri"/>
                <a:ea typeface="Calibri"/>
                <a:cs typeface="Times New Roman"/>
              </a:endParaRPr>
            </a:p>
          </p:txBody>
        </p:sp>
        <p:sp>
          <p:nvSpPr>
            <p:cNvPr id="19" name="Rectangle 18"/>
            <p:cNvSpPr/>
            <p:nvPr/>
          </p:nvSpPr>
          <p:spPr>
            <a:xfrm>
              <a:off x="3429000" y="4874294"/>
              <a:ext cx="1354455" cy="419100"/>
            </a:xfrm>
            <a:prstGeom prst="rect">
              <a:avLst/>
            </a:prstGeom>
            <a:solidFill>
              <a:srgbClr val="B7DEE8"/>
            </a:solidFill>
            <a:ln w="9525" cap="flat" cmpd="sng" algn="ctr">
              <a:solidFill>
                <a:srgbClr val="4F81BD">
                  <a:shade val="95000"/>
                  <a:satMod val="105000"/>
                </a:srgb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90170">
                <a:spcAft>
                  <a:spcPts val="600"/>
                </a:spcAft>
              </a:pPr>
              <a:r>
                <a:rPr lang="uz-Cyrl-UZ" sz="1200" b="1">
                  <a:solidFill>
                    <a:srgbClr val="215868"/>
                  </a:solidFill>
                  <a:effectLst/>
                  <a:latin typeface="Cambria"/>
                  <a:ea typeface="Calibri"/>
                  <a:cs typeface="Times New Roman"/>
                </a:rPr>
                <a:t>NUMERIČKA DOKUMENTACIJA</a:t>
              </a:r>
              <a:endParaRPr lang="en-US" sz="1200">
                <a:effectLst/>
                <a:latin typeface="Calibri"/>
                <a:ea typeface="Calibri"/>
                <a:cs typeface="Times New Roman"/>
              </a:endParaRPr>
            </a:p>
          </p:txBody>
        </p:sp>
      </p:grpSp>
    </p:spTree>
    <p:extLst>
      <p:ext uri="{BB962C8B-B14F-4D97-AF65-F5344CB8AC3E}">
        <p14:creationId xmlns:p14="http://schemas.microsoft.com/office/powerpoint/2010/main" val="337950079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971600" y="260648"/>
            <a:ext cx="7992888" cy="504056"/>
          </a:xfrm>
        </p:spPr>
        <p:txBody>
          <a:bodyPr/>
          <a:lstStyle/>
          <a:p>
            <a:r>
              <a:rPr lang="uz-Cyrl-UZ" b="1" dirty="0"/>
              <a:t>PROJEKAT IZVEDENOG OBJEKTA  </a:t>
            </a:r>
            <a:endParaRPr lang="en-US" b="1" dirty="0"/>
          </a:p>
        </p:txBody>
      </p:sp>
      <p:pic>
        <p:nvPicPr>
          <p:cNvPr id="3" name="Picture 2"/>
          <p:cNvPicPr>
            <a:picLocks noChangeAspect="1"/>
          </p:cNvPicPr>
          <p:nvPr/>
        </p:nvPicPr>
        <p:blipFill>
          <a:blip r:embed="rId2"/>
          <a:stretch>
            <a:fillRect/>
          </a:stretch>
        </p:blipFill>
        <p:spPr>
          <a:xfrm>
            <a:off x="395536" y="1556792"/>
            <a:ext cx="8856984" cy="864096"/>
          </a:xfrm>
          <a:prstGeom prst="rect">
            <a:avLst/>
          </a:prstGeom>
        </p:spPr>
      </p:pic>
    </p:spTree>
    <p:extLst>
      <p:ext uri="{BB962C8B-B14F-4D97-AF65-F5344CB8AC3E}">
        <p14:creationId xmlns:p14="http://schemas.microsoft.com/office/powerpoint/2010/main" val="258773537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73138" y="1196753"/>
            <a:ext cx="7271270" cy="504056"/>
          </a:xfrm>
        </p:spPr>
        <p:txBody>
          <a:bodyPr>
            <a:normAutofit/>
          </a:bodyPr>
          <a:lstStyle/>
          <a:p>
            <a:r>
              <a:rPr lang="uz-Cyrl-UZ" sz="1700" dirty="0"/>
              <a:t>Šta je projekat izvedenog objekta?</a:t>
            </a:r>
            <a:endParaRPr lang="en-US" sz="1700" dirty="0"/>
          </a:p>
        </p:txBody>
      </p:sp>
      <p:sp>
        <p:nvSpPr>
          <p:cNvPr id="5" name="Title 1"/>
          <p:cNvSpPr>
            <a:spLocks noGrp="1"/>
          </p:cNvSpPr>
          <p:nvPr>
            <p:ph type="title"/>
          </p:nvPr>
        </p:nvSpPr>
        <p:spPr>
          <a:xfrm>
            <a:off x="971600" y="260648"/>
            <a:ext cx="7992888" cy="504056"/>
          </a:xfrm>
        </p:spPr>
        <p:txBody>
          <a:bodyPr/>
          <a:lstStyle/>
          <a:p>
            <a:r>
              <a:rPr lang="uz-Cyrl-UZ" b="1" dirty="0"/>
              <a:t>PROJEKAT IZVEDENOG OBJEKTA  </a:t>
            </a:r>
            <a:endParaRPr lang="en-US" b="1" dirty="0"/>
          </a:p>
        </p:txBody>
      </p:sp>
      <p:sp>
        <p:nvSpPr>
          <p:cNvPr id="8" name="Subtitle 5"/>
          <p:cNvSpPr txBox="1">
            <a:spLocks/>
          </p:cNvSpPr>
          <p:nvPr/>
        </p:nvSpPr>
        <p:spPr>
          <a:xfrm>
            <a:off x="971600" y="3356992"/>
            <a:ext cx="7271270" cy="504056"/>
          </a:xfrm>
          <a:prstGeom prst="rect">
            <a:avLst/>
          </a:prstGeom>
        </p:spPr>
        <p:txBody>
          <a:bodyPr lIns="0" anchor="ctr">
            <a:normAutofit/>
          </a:bodyPr>
          <a:lstStyle>
            <a:lvl1pPr marL="0" indent="0" algn="l" defTabSz="914400" rtl="0" eaLnBrk="1" latinLnBrk="0" hangingPunct="1">
              <a:spcBef>
                <a:spcPct val="20000"/>
              </a:spcBef>
              <a:buFont typeface="Arial" pitchFamily="34" charset="0"/>
              <a:buNone/>
              <a:defRPr sz="2000" b="1" kern="1200">
                <a:solidFill>
                  <a:srgbClr val="5F6062"/>
                </a:solidFill>
                <a:latin typeface="Arial"/>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Arial"/>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Arial"/>
                <a:ea typeface="+mn-ea"/>
                <a:cs typeface="+mn-cs"/>
              </a:defRPr>
            </a:lvl3pPr>
            <a:lvl4pPr marL="1371600" indent="0" algn="ctr" defTabSz="914400" rtl="0" eaLnBrk="1" latinLnBrk="0" hangingPunct="1">
              <a:spcBef>
                <a:spcPct val="20000"/>
              </a:spcBef>
              <a:buFont typeface="Arial" pitchFamily="34" charset="0"/>
              <a:buNone/>
              <a:defRPr sz="1400" kern="1200">
                <a:solidFill>
                  <a:schemeClr val="tx1">
                    <a:tint val="75000"/>
                  </a:schemeClr>
                </a:solidFill>
                <a:latin typeface="Arial"/>
                <a:ea typeface="+mn-ea"/>
                <a:cs typeface="+mn-cs"/>
              </a:defRPr>
            </a:lvl4pPr>
            <a:lvl5pPr marL="1828800" indent="0" algn="ctr" defTabSz="914400" rtl="0" eaLnBrk="1" latinLnBrk="0" hangingPunct="1">
              <a:spcBef>
                <a:spcPct val="20000"/>
              </a:spcBef>
              <a:buFont typeface="Arial" pitchFamily="34" charset="0"/>
              <a:buNone/>
              <a:defRPr sz="1400" kern="1200">
                <a:solidFill>
                  <a:schemeClr val="tx1">
                    <a:tint val="75000"/>
                  </a:schemeClr>
                </a:solidFill>
                <a:latin typeface="Arial"/>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uz-Cyrl-UZ" sz="1700" dirty="0"/>
              <a:t>Kada je obavezna izrada projekta izvedenog objekta?</a:t>
            </a:r>
            <a:endParaRPr lang="en-US" sz="1700" dirty="0"/>
          </a:p>
        </p:txBody>
      </p:sp>
      <p:pic>
        <p:nvPicPr>
          <p:cNvPr id="9" name="Picture 8"/>
          <p:cNvPicPr>
            <a:picLocks noChangeAspect="1"/>
          </p:cNvPicPr>
          <p:nvPr/>
        </p:nvPicPr>
        <p:blipFill>
          <a:blip r:embed="rId2"/>
          <a:stretch>
            <a:fillRect/>
          </a:stretch>
        </p:blipFill>
        <p:spPr>
          <a:xfrm>
            <a:off x="418077" y="3933056"/>
            <a:ext cx="8189501" cy="2088232"/>
          </a:xfrm>
          <a:prstGeom prst="rect">
            <a:avLst/>
          </a:prstGeom>
        </p:spPr>
      </p:pic>
      <p:pic>
        <p:nvPicPr>
          <p:cNvPr id="10" name="Picture 9"/>
          <p:cNvPicPr>
            <a:picLocks noChangeAspect="1"/>
          </p:cNvPicPr>
          <p:nvPr/>
        </p:nvPicPr>
        <p:blipFill>
          <a:blip r:embed="rId3"/>
          <a:stretch>
            <a:fillRect/>
          </a:stretch>
        </p:blipFill>
        <p:spPr>
          <a:xfrm>
            <a:off x="374193" y="1700808"/>
            <a:ext cx="8225824" cy="1185540"/>
          </a:xfrm>
          <a:prstGeom prst="rect">
            <a:avLst/>
          </a:prstGeom>
        </p:spPr>
      </p:pic>
    </p:spTree>
    <p:extLst>
      <p:ext uri="{BB962C8B-B14F-4D97-AF65-F5344CB8AC3E}">
        <p14:creationId xmlns:p14="http://schemas.microsoft.com/office/powerpoint/2010/main" val="21034020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971600" y="260648"/>
            <a:ext cx="7992888" cy="504056"/>
          </a:xfrm>
        </p:spPr>
        <p:txBody>
          <a:bodyPr/>
          <a:lstStyle/>
          <a:p>
            <a:r>
              <a:rPr lang="uz-Cyrl-UZ" b="1" dirty="0"/>
              <a:t>TEHNIČKA DOKUMENTACIJA</a:t>
            </a:r>
            <a:endParaRPr lang="en-US" b="1" dirty="0"/>
          </a:p>
        </p:txBody>
      </p:sp>
      <p:pic>
        <p:nvPicPr>
          <p:cNvPr id="4" name="Picture 3"/>
          <p:cNvPicPr>
            <a:picLocks noChangeAspect="1"/>
          </p:cNvPicPr>
          <p:nvPr/>
        </p:nvPicPr>
        <p:blipFill>
          <a:blip r:embed="rId2"/>
          <a:stretch>
            <a:fillRect/>
          </a:stretch>
        </p:blipFill>
        <p:spPr>
          <a:xfrm>
            <a:off x="393287" y="1700808"/>
            <a:ext cx="8355177" cy="2927090"/>
          </a:xfrm>
          <a:prstGeom prst="rect">
            <a:avLst/>
          </a:prstGeom>
        </p:spPr>
      </p:pic>
    </p:spTree>
    <p:extLst>
      <p:ext uri="{BB962C8B-B14F-4D97-AF65-F5344CB8AC3E}">
        <p14:creationId xmlns:p14="http://schemas.microsoft.com/office/powerpoint/2010/main" val="370338299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73138" y="1556792"/>
            <a:ext cx="7271270" cy="504056"/>
          </a:xfrm>
        </p:spPr>
        <p:txBody>
          <a:bodyPr>
            <a:noAutofit/>
          </a:bodyPr>
          <a:lstStyle/>
          <a:p>
            <a:r>
              <a:rPr lang="uz-Cyrl-UZ" sz="1700" dirty="0"/>
              <a:t>Šta sadrži projekat izvedenog objekta ukoliko NIJE došlo do odstupanja od projekta za izvođenje?</a:t>
            </a:r>
            <a:endParaRPr lang="en-US" sz="1700" dirty="0"/>
          </a:p>
        </p:txBody>
      </p:sp>
      <p:sp>
        <p:nvSpPr>
          <p:cNvPr id="5" name="Title 1"/>
          <p:cNvSpPr>
            <a:spLocks noGrp="1"/>
          </p:cNvSpPr>
          <p:nvPr>
            <p:ph type="title"/>
          </p:nvPr>
        </p:nvSpPr>
        <p:spPr>
          <a:xfrm>
            <a:off x="971600" y="260648"/>
            <a:ext cx="7992888" cy="504056"/>
          </a:xfrm>
        </p:spPr>
        <p:txBody>
          <a:bodyPr/>
          <a:lstStyle/>
          <a:p>
            <a:r>
              <a:rPr lang="uz-Cyrl-UZ" b="1" dirty="0"/>
              <a:t>PROJEKAT IZVEDENOG OBJEKTA  </a:t>
            </a:r>
            <a:endParaRPr lang="en-US" b="1" dirty="0"/>
          </a:p>
        </p:txBody>
      </p:sp>
      <p:pic>
        <p:nvPicPr>
          <p:cNvPr id="4" name="Picture 3"/>
          <p:cNvPicPr>
            <a:picLocks noChangeAspect="1"/>
          </p:cNvPicPr>
          <p:nvPr/>
        </p:nvPicPr>
        <p:blipFill>
          <a:blip r:embed="rId2"/>
          <a:stretch>
            <a:fillRect/>
          </a:stretch>
        </p:blipFill>
        <p:spPr>
          <a:xfrm>
            <a:off x="506199" y="2420888"/>
            <a:ext cx="7991578" cy="2693392"/>
          </a:xfrm>
          <a:prstGeom prst="rect">
            <a:avLst/>
          </a:prstGeom>
        </p:spPr>
      </p:pic>
    </p:spTree>
    <p:extLst>
      <p:ext uri="{BB962C8B-B14F-4D97-AF65-F5344CB8AC3E}">
        <p14:creationId xmlns:p14="http://schemas.microsoft.com/office/powerpoint/2010/main" val="305923558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73138" y="1196753"/>
            <a:ext cx="7271270" cy="504056"/>
          </a:xfrm>
        </p:spPr>
        <p:txBody>
          <a:bodyPr>
            <a:noAutofit/>
          </a:bodyPr>
          <a:lstStyle/>
          <a:p>
            <a:r>
              <a:rPr lang="uz-Cyrl-UZ" sz="1700" dirty="0"/>
              <a:t>Šta sadrži projekat izvedenog objekta ukoliko JESTE došlo do odstupanja od projekta za izvođenje?</a:t>
            </a:r>
            <a:endParaRPr lang="en-US" sz="1700" dirty="0"/>
          </a:p>
        </p:txBody>
      </p:sp>
      <p:sp>
        <p:nvSpPr>
          <p:cNvPr id="5" name="Title 1"/>
          <p:cNvSpPr>
            <a:spLocks noGrp="1"/>
          </p:cNvSpPr>
          <p:nvPr>
            <p:ph type="title"/>
          </p:nvPr>
        </p:nvSpPr>
        <p:spPr>
          <a:xfrm>
            <a:off x="971600" y="260648"/>
            <a:ext cx="7992888" cy="504056"/>
          </a:xfrm>
        </p:spPr>
        <p:txBody>
          <a:bodyPr/>
          <a:lstStyle/>
          <a:p>
            <a:r>
              <a:rPr lang="uz-Cyrl-UZ" b="1" dirty="0"/>
              <a:t>PROJEKAT IZVEDENOG OBJEKTA  </a:t>
            </a:r>
            <a:endParaRPr lang="en-US" b="1" dirty="0"/>
          </a:p>
        </p:txBody>
      </p:sp>
      <p:pic>
        <p:nvPicPr>
          <p:cNvPr id="4" name="Picture 3"/>
          <p:cNvPicPr>
            <a:picLocks noChangeAspect="1"/>
          </p:cNvPicPr>
          <p:nvPr/>
        </p:nvPicPr>
        <p:blipFill>
          <a:blip r:embed="rId2"/>
          <a:stretch>
            <a:fillRect/>
          </a:stretch>
        </p:blipFill>
        <p:spPr>
          <a:xfrm>
            <a:off x="537668" y="1790700"/>
            <a:ext cx="8024702" cy="4590628"/>
          </a:xfrm>
          <a:prstGeom prst="rect">
            <a:avLst/>
          </a:prstGeom>
        </p:spPr>
      </p:pic>
    </p:spTree>
    <p:extLst>
      <p:ext uri="{BB962C8B-B14F-4D97-AF65-F5344CB8AC3E}">
        <p14:creationId xmlns:p14="http://schemas.microsoft.com/office/powerpoint/2010/main" val="300361806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73138" y="1196753"/>
            <a:ext cx="7271270" cy="504056"/>
          </a:xfrm>
        </p:spPr>
        <p:txBody>
          <a:bodyPr>
            <a:normAutofit/>
          </a:bodyPr>
          <a:lstStyle/>
          <a:p>
            <a:r>
              <a:rPr lang="uz-Cyrl-UZ" sz="1700" dirty="0"/>
              <a:t>Da li se projekat izvedenog objekta može izrađivati u fazama?</a:t>
            </a:r>
            <a:r>
              <a:rPr lang="en-US" sz="1700" dirty="0"/>
              <a:t> </a:t>
            </a:r>
            <a:endParaRPr lang="en-US" sz="1700" dirty="0">
              <a:effectLst/>
            </a:endParaRPr>
          </a:p>
        </p:txBody>
      </p:sp>
      <p:sp>
        <p:nvSpPr>
          <p:cNvPr id="5" name="Title 1"/>
          <p:cNvSpPr>
            <a:spLocks noGrp="1"/>
          </p:cNvSpPr>
          <p:nvPr>
            <p:ph type="title"/>
          </p:nvPr>
        </p:nvSpPr>
        <p:spPr>
          <a:xfrm>
            <a:off x="971600" y="260648"/>
            <a:ext cx="7992888" cy="504056"/>
          </a:xfrm>
        </p:spPr>
        <p:txBody>
          <a:bodyPr/>
          <a:lstStyle/>
          <a:p>
            <a:r>
              <a:rPr lang="uz-Cyrl-UZ" b="1" dirty="0"/>
              <a:t>PROJEKAT IZVEDENOG OBJEKTA  </a:t>
            </a:r>
            <a:endParaRPr lang="en-US" b="1" dirty="0"/>
          </a:p>
        </p:txBody>
      </p:sp>
      <p:sp>
        <p:nvSpPr>
          <p:cNvPr id="8" name="Subtitle 5"/>
          <p:cNvSpPr txBox="1">
            <a:spLocks/>
          </p:cNvSpPr>
          <p:nvPr/>
        </p:nvSpPr>
        <p:spPr>
          <a:xfrm>
            <a:off x="971600" y="3429000"/>
            <a:ext cx="7271270" cy="504056"/>
          </a:xfrm>
          <a:prstGeom prst="rect">
            <a:avLst/>
          </a:prstGeom>
        </p:spPr>
        <p:txBody>
          <a:bodyPr lIns="0" anchor="ctr">
            <a:normAutofit fontScale="92500"/>
          </a:bodyPr>
          <a:lstStyle>
            <a:lvl1pPr marL="0" indent="0" algn="l" defTabSz="914400" rtl="0" eaLnBrk="1" latinLnBrk="0" hangingPunct="1">
              <a:spcBef>
                <a:spcPct val="20000"/>
              </a:spcBef>
              <a:buFont typeface="Arial" pitchFamily="34" charset="0"/>
              <a:buNone/>
              <a:defRPr sz="2000" b="1" kern="1200">
                <a:solidFill>
                  <a:srgbClr val="5F6062"/>
                </a:solidFill>
                <a:latin typeface="Arial"/>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Arial"/>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Arial"/>
                <a:ea typeface="+mn-ea"/>
                <a:cs typeface="+mn-cs"/>
              </a:defRPr>
            </a:lvl3pPr>
            <a:lvl4pPr marL="1371600" indent="0" algn="ctr" defTabSz="914400" rtl="0" eaLnBrk="1" latinLnBrk="0" hangingPunct="1">
              <a:spcBef>
                <a:spcPct val="20000"/>
              </a:spcBef>
              <a:buFont typeface="Arial" pitchFamily="34" charset="0"/>
              <a:buNone/>
              <a:defRPr sz="1400" kern="1200">
                <a:solidFill>
                  <a:schemeClr val="tx1">
                    <a:tint val="75000"/>
                  </a:schemeClr>
                </a:solidFill>
                <a:latin typeface="Arial"/>
                <a:ea typeface="+mn-ea"/>
                <a:cs typeface="+mn-cs"/>
              </a:defRPr>
            </a:lvl4pPr>
            <a:lvl5pPr marL="1828800" indent="0" algn="ctr" defTabSz="914400" rtl="0" eaLnBrk="1" latinLnBrk="0" hangingPunct="1">
              <a:spcBef>
                <a:spcPct val="20000"/>
              </a:spcBef>
              <a:buFont typeface="Arial" pitchFamily="34" charset="0"/>
              <a:buNone/>
              <a:defRPr sz="1400" kern="1200">
                <a:solidFill>
                  <a:schemeClr val="tx1">
                    <a:tint val="75000"/>
                  </a:schemeClr>
                </a:solidFill>
                <a:latin typeface="Arial"/>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uz-Cyrl-UZ" sz="1800" dirty="0" smtClean="0"/>
              <a:t>Da </a:t>
            </a:r>
            <a:r>
              <a:rPr lang="uz-Cyrl-UZ" sz="1800" dirty="0"/>
              <a:t>li je projekat izvedenog objekta predmet posebnih saglasnosti?</a:t>
            </a:r>
            <a:r>
              <a:rPr lang="en-US" sz="1800" dirty="0"/>
              <a:t> </a:t>
            </a:r>
            <a:endParaRPr lang="en-US" sz="1700" dirty="0"/>
          </a:p>
        </p:txBody>
      </p:sp>
      <p:pic>
        <p:nvPicPr>
          <p:cNvPr id="9" name="Picture 8"/>
          <p:cNvPicPr>
            <a:picLocks noChangeAspect="1"/>
          </p:cNvPicPr>
          <p:nvPr/>
        </p:nvPicPr>
        <p:blipFill>
          <a:blip r:embed="rId2"/>
          <a:stretch>
            <a:fillRect/>
          </a:stretch>
        </p:blipFill>
        <p:spPr>
          <a:xfrm>
            <a:off x="585786" y="3933056"/>
            <a:ext cx="7993996" cy="1152128"/>
          </a:xfrm>
          <a:prstGeom prst="rect">
            <a:avLst/>
          </a:prstGeom>
        </p:spPr>
      </p:pic>
      <p:sp>
        <p:nvSpPr>
          <p:cNvPr id="10" name="Subtitle 5"/>
          <p:cNvSpPr txBox="1">
            <a:spLocks/>
          </p:cNvSpPr>
          <p:nvPr/>
        </p:nvSpPr>
        <p:spPr>
          <a:xfrm>
            <a:off x="971600" y="5373216"/>
            <a:ext cx="7271270" cy="504056"/>
          </a:xfrm>
          <a:prstGeom prst="rect">
            <a:avLst/>
          </a:prstGeom>
        </p:spPr>
        <p:txBody>
          <a:bodyPr lIns="0" anchor="ctr">
            <a:normAutofit/>
          </a:bodyPr>
          <a:lstStyle>
            <a:lvl1pPr marL="0" indent="0" algn="l" defTabSz="914400" rtl="0" eaLnBrk="1" latinLnBrk="0" hangingPunct="1">
              <a:spcBef>
                <a:spcPct val="20000"/>
              </a:spcBef>
              <a:buFont typeface="Arial" pitchFamily="34" charset="0"/>
              <a:buNone/>
              <a:defRPr sz="2000" b="1" kern="1200">
                <a:solidFill>
                  <a:srgbClr val="5F6062"/>
                </a:solidFill>
                <a:latin typeface="Arial"/>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Arial"/>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Arial"/>
                <a:ea typeface="+mn-ea"/>
                <a:cs typeface="+mn-cs"/>
              </a:defRPr>
            </a:lvl3pPr>
            <a:lvl4pPr marL="1371600" indent="0" algn="ctr" defTabSz="914400" rtl="0" eaLnBrk="1" latinLnBrk="0" hangingPunct="1">
              <a:spcBef>
                <a:spcPct val="20000"/>
              </a:spcBef>
              <a:buFont typeface="Arial" pitchFamily="34" charset="0"/>
              <a:buNone/>
              <a:defRPr sz="1400" kern="1200">
                <a:solidFill>
                  <a:schemeClr val="tx1">
                    <a:tint val="75000"/>
                  </a:schemeClr>
                </a:solidFill>
                <a:latin typeface="Arial"/>
                <a:ea typeface="+mn-ea"/>
                <a:cs typeface="+mn-cs"/>
              </a:defRPr>
            </a:lvl4pPr>
            <a:lvl5pPr marL="1828800" indent="0" algn="ctr" defTabSz="914400" rtl="0" eaLnBrk="1" latinLnBrk="0" hangingPunct="1">
              <a:spcBef>
                <a:spcPct val="20000"/>
              </a:spcBef>
              <a:buFont typeface="Arial" pitchFamily="34" charset="0"/>
              <a:buNone/>
              <a:defRPr sz="1400" kern="1200">
                <a:solidFill>
                  <a:schemeClr val="tx1">
                    <a:tint val="75000"/>
                  </a:schemeClr>
                </a:solidFill>
                <a:latin typeface="Arial"/>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uz-Cyrl-UZ" sz="1800" dirty="0"/>
              <a:t>Da li se vrši tehnička kontrola projekta izvedenog objekta?</a:t>
            </a:r>
            <a:endParaRPr lang="en-US" sz="1800" dirty="0"/>
          </a:p>
        </p:txBody>
      </p:sp>
      <p:pic>
        <p:nvPicPr>
          <p:cNvPr id="12" name="Picture 11"/>
          <p:cNvPicPr>
            <a:picLocks noChangeAspect="1"/>
          </p:cNvPicPr>
          <p:nvPr/>
        </p:nvPicPr>
        <p:blipFill>
          <a:blip r:embed="rId3"/>
          <a:stretch>
            <a:fillRect/>
          </a:stretch>
        </p:blipFill>
        <p:spPr>
          <a:xfrm>
            <a:off x="539552" y="6021289"/>
            <a:ext cx="9001000" cy="419115"/>
          </a:xfrm>
          <a:prstGeom prst="rect">
            <a:avLst/>
          </a:prstGeom>
        </p:spPr>
      </p:pic>
      <p:pic>
        <p:nvPicPr>
          <p:cNvPr id="13" name="Picture 12"/>
          <p:cNvPicPr>
            <a:picLocks noChangeAspect="1"/>
          </p:cNvPicPr>
          <p:nvPr/>
        </p:nvPicPr>
        <p:blipFill>
          <a:blip r:embed="rId4"/>
          <a:stretch>
            <a:fillRect/>
          </a:stretch>
        </p:blipFill>
        <p:spPr>
          <a:xfrm>
            <a:off x="458428" y="1700808"/>
            <a:ext cx="8221673" cy="1440160"/>
          </a:xfrm>
          <a:prstGeom prst="rect">
            <a:avLst/>
          </a:prstGeom>
        </p:spPr>
      </p:pic>
    </p:spTree>
    <p:extLst>
      <p:ext uri="{BB962C8B-B14F-4D97-AF65-F5344CB8AC3E}">
        <p14:creationId xmlns:p14="http://schemas.microsoft.com/office/powerpoint/2010/main" val="303026357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rPr>
              <a:t>KLASIFIKACIJA OBJEKATA</a:t>
            </a:r>
            <a:endParaRPr lang="en-US" b="1" dirty="0">
              <a:solidFill>
                <a:srgbClr val="FFFFFF"/>
              </a:solidFill>
            </a:endParaRPr>
          </a:p>
        </p:txBody>
      </p:sp>
      <p:sp>
        <p:nvSpPr>
          <p:cNvPr id="4" name="Content Placeholder 3"/>
          <p:cNvSpPr>
            <a:spLocks noGrp="1"/>
          </p:cNvSpPr>
          <p:nvPr>
            <p:ph idx="13"/>
          </p:nvPr>
        </p:nvSpPr>
        <p:spPr>
          <a:xfrm>
            <a:off x="973138" y="2996952"/>
            <a:ext cx="7126287" cy="3129211"/>
          </a:xfrm>
        </p:spPr>
        <p:txBody>
          <a:bodyPr>
            <a:noAutofit/>
          </a:bodyPr>
          <a:lstStyle/>
          <a:p>
            <a:pPr marL="0" indent="0">
              <a:buNone/>
            </a:pPr>
            <a:r>
              <a:rPr lang="uz-Cyrl-UZ" b="1" dirty="0"/>
              <a:t>REF:	</a:t>
            </a:r>
            <a:r>
              <a:rPr lang="uz-Cyrl-UZ" u="sng" dirty="0">
                <a:hlinkClick r:id="rId2"/>
              </a:rPr>
              <a:t>Zakon o planiranju i izgradnji (ZPI), član 2, stav 1, tačka 22b</a:t>
            </a:r>
            <a:endParaRPr lang="en-US" dirty="0"/>
          </a:p>
          <a:p>
            <a:pPr marL="0" indent="0">
              <a:buNone/>
            </a:pPr>
            <a:r>
              <a:rPr lang="uz-Cyrl-UZ" b="1" dirty="0"/>
              <a:t>	</a:t>
            </a:r>
            <a:r>
              <a:rPr lang="uz-Cyrl-UZ" u="sng" dirty="0">
                <a:hlinkClick r:id="rId3"/>
              </a:rPr>
              <a:t>Pravilnik o klasifikaciji objekata (PKO)</a:t>
            </a:r>
            <a:endParaRPr lang="en-US" dirty="0"/>
          </a:p>
          <a:p>
            <a:pPr marL="0" indent="0">
              <a:buNone/>
            </a:pPr>
            <a:endParaRPr lang="en-US" dirty="0"/>
          </a:p>
        </p:txBody>
      </p:sp>
      <p:sp>
        <p:nvSpPr>
          <p:cNvPr id="5" name="AutoShape 2"/>
          <p:cNvSpPr>
            <a:spLocks noChangeArrowheads="1"/>
          </p:cNvSpPr>
          <p:nvPr/>
        </p:nvSpPr>
        <p:spPr bwMode="auto">
          <a:xfrm>
            <a:off x="683568" y="1628801"/>
            <a:ext cx="7488832" cy="1080119"/>
          </a:xfrm>
          <a:prstGeom prst="roundRect">
            <a:avLst>
              <a:gd name="adj" fmla="val 10859"/>
            </a:avLst>
          </a:prstGeom>
          <a:solidFill>
            <a:srgbClr val="FFFFFF"/>
          </a:solidFill>
          <a:ln w="9525">
            <a:solidFill>
              <a:srgbClr val="000000"/>
            </a:solidFill>
            <a:round/>
            <a:headEnd/>
            <a:tailEnd/>
          </a:ln>
          <a:effectLst>
            <a:glow rad="50800">
              <a:sysClr val="window" lastClr="FFFFFF"/>
            </a:glow>
            <a:outerShdw blurRad="101600" dist="53882" dir="13500000" sx="90000" sy="90000" algn="tl" rotWithShape="0">
              <a:srgbClr val="4F81BD"/>
            </a:outerShdw>
          </a:effectLst>
          <a:extLst/>
        </p:spPr>
        <p:txBody>
          <a:bodyPr rot="0" vert="horz" wrap="square" lIns="91440" tIns="45720" rIns="457200" bIns="228600" anchor="t" anchorCtr="0" upright="1">
            <a:noAutofit/>
          </a:bodyPr>
          <a:lstStyle/>
          <a:p>
            <a:pPr algn="just">
              <a:spcAft>
                <a:spcPts val="1200"/>
              </a:spcAft>
            </a:pPr>
            <a:r>
              <a:rPr lang="uz-Cyrl-UZ" sz="1600" b="1">
                <a:solidFill>
                  <a:srgbClr val="1F497D"/>
                </a:solidFill>
                <a:effectLst/>
                <a:latin typeface="Cambria"/>
                <a:ea typeface="Calibri"/>
                <a:cs typeface="Times New Roman"/>
              </a:rPr>
              <a:t>Klasifikacija objekata ima važnu svrhu – da složenost postupka pribavljanja odgovarajućih dozvola i vrstu kontrole u tom postupku prilagodi rizicima koje nosi izgradnja, odnosno korišćenje objekata.</a:t>
            </a:r>
            <a:endParaRPr lang="en-US" sz="1600">
              <a:effectLst/>
              <a:latin typeface="Calibri"/>
              <a:ea typeface="Calibri"/>
              <a:cs typeface="Times New Roman"/>
            </a:endParaRPr>
          </a:p>
        </p:txBody>
      </p:sp>
    </p:spTree>
    <p:extLst>
      <p:ext uri="{BB962C8B-B14F-4D97-AF65-F5344CB8AC3E}">
        <p14:creationId xmlns:p14="http://schemas.microsoft.com/office/powerpoint/2010/main" val="314633622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normAutofit fontScale="85000" lnSpcReduction="10000"/>
          </a:bodyPr>
          <a:lstStyle/>
          <a:p>
            <a:r>
              <a:rPr lang="uz-Cyrl-UZ" dirty="0"/>
              <a:t>Šta su klase objekata i šta je osnov usvojene klasifikacije?</a:t>
            </a:r>
            <a:endParaRPr lang="en-US" dirty="0">
              <a:effectLst/>
            </a:endParaRPr>
          </a:p>
        </p:txBody>
      </p:sp>
      <p:sp>
        <p:nvSpPr>
          <p:cNvPr id="7" name="Title 1"/>
          <p:cNvSpPr>
            <a:spLocks noGrp="1"/>
          </p:cNvSpPr>
          <p:nvPr>
            <p:ph type="title"/>
          </p:nvPr>
        </p:nvSpPr>
        <p:spPr>
          <a:xfrm>
            <a:off x="971600" y="260648"/>
            <a:ext cx="7992888" cy="504056"/>
          </a:xfrm>
        </p:spPr>
        <p:txBody>
          <a:bodyPr/>
          <a:lstStyle/>
          <a:p>
            <a:r>
              <a:rPr lang="en-US" b="1" dirty="0" smtClean="0"/>
              <a:t>KLASIFIKACIJA OBJEKATA</a:t>
            </a:r>
            <a:endParaRPr lang="en-US" b="1" dirty="0"/>
          </a:p>
        </p:txBody>
      </p:sp>
      <p:pic>
        <p:nvPicPr>
          <p:cNvPr id="12" name="Picture 11"/>
          <p:cNvPicPr>
            <a:picLocks noChangeAspect="1"/>
          </p:cNvPicPr>
          <p:nvPr/>
        </p:nvPicPr>
        <p:blipFill>
          <a:blip r:embed="rId2"/>
          <a:stretch>
            <a:fillRect/>
          </a:stretch>
        </p:blipFill>
        <p:spPr>
          <a:xfrm>
            <a:off x="511709" y="2044700"/>
            <a:ext cx="8092739" cy="3893846"/>
          </a:xfrm>
          <a:prstGeom prst="rect">
            <a:avLst/>
          </a:prstGeom>
        </p:spPr>
      </p:pic>
    </p:spTree>
    <p:extLst>
      <p:ext uri="{BB962C8B-B14F-4D97-AF65-F5344CB8AC3E}">
        <p14:creationId xmlns:p14="http://schemas.microsoft.com/office/powerpoint/2010/main" val="14759716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73138" y="1196753"/>
            <a:ext cx="7271270" cy="504056"/>
          </a:xfrm>
        </p:spPr>
        <p:txBody>
          <a:bodyPr>
            <a:normAutofit fontScale="85000" lnSpcReduction="10000"/>
          </a:bodyPr>
          <a:lstStyle/>
          <a:p>
            <a:r>
              <a:rPr lang="uz-Cyrl-UZ" dirty="0"/>
              <a:t>Šta su kategorije objekata i šta je osnov usvojene kategorizacije?</a:t>
            </a:r>
            <a:r>
              <a:rPr lang="en-US" dirty="0"/>
              <a:t> </a:t>
            </a:r>
            <a:endParaRPr lang="en-US" dirty="0">
              <a:effectLst/>
            </a:endParaRPr>
          </a:p>
        </p:txBody>
      </p:sp>
      <p:sp>
        <p:nvSpPr>
          <p:cNvPr id="7" name="Title 1"/>
          <p:cNvSpPr>
            <a:spLocks noGrp="1"/>
          </p:cNvSpPr>
          <p:nvPr>
            <p:ph type="title"/>
          </p:nvPr>
        </p:nvSpPr>
        <p:spPr>
          <a:xfrm>
            <a:off x="971600" y="260648"/>
            <a:ext cx="7992888" cy="504056"/>
          </a:xfrm>
        </p:spPr>
        <p:txBody>
          <a:bodyPr/>
          <a:lstStyle/>
          <a:p>
            <a:r>
              <a:rPr lang="en-US" b="1" dirty="0" smtClean="0">
                <a:solidFill>
                  <a:schemeClr val="bg1"/>
                </a:solidFill>
              </a:rPr>
              <a:t>KLASIFIKACIJA OBJEKATA</a:t>
            </a:r>
            <a:endParaRPr lang="en-US" b="1" dirty="0">
              <a:solidFill>
                <a:schemeClr val="bg1"/>
              </a:solidFill>
            </a:endParaRPr>
          </a:p>
        </p:txBody>
      </p:sp>
      <p:pic>
        <p:nvPicPr>
          <p:cNvPr id="2" name="Picture 1"/>
          <p:cNvPicPr>
            <a:picLocks noChangeAspect="1"/>
          </p:cNvPicPr>
          <p:nvPr/>
        </p:nvPicPr>
        <p:blipFill>
          <a:blip r:embed="rId2"/>
          <a:stretch>
            <a:fillRect/>
          </a:stretch>
        </p:blipFill>
        <p:spPr>
          <a:xfrm>
            <a:off x="567467" y="2060848"/>
            <a:ext cx="8299007" cy="2079352"/>
          </a:xfrm>
          <a:prstGeom prst="rect">
            <a:avLst/>
          </a:prstGeom>
        </p:spPr>
      </p:pic>
      <p:pic>
        <p:nvPicPr>
          <p:cNvPr id="4" name="Picture 3"/>
          <p:cNvPicPr>
            <a:picLocks noChangeAspect="1"/>
          </p:cNvPicPr>
          <p:nvPr/>
        </p:nvPicPr>
        <p:blipFill>
          <a:blip r:embed="rId3"/>
          <a:stretch>
            <a:fillRect/>
          </a:stretch>
        </p:blipFill>
        <p:spPr>
          <a:xfrm>
            <a:off x="460321" y="4581128"/>
            <a:ext cx="8350871" cy="1296144"/>
          </a:xfrm>
          <a:prstGeom prst="rect">
            <a:avLst/>
          </a:prstGeom>
        </p:spPr>
      </p:pic>
    </p:spTree>
    <p:extLst>
      <p:ext uri="{BB962C8B-B14F-4D97-AF65-F5344CB8AC3E}">
        <p14:creationId xmlns:p14="http://schemas.microsoft.com/office/powerpoint/2010/main" val="371466445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73138" y="1196753"/>
            <a:ext cx="7271270" cy="504056"/>
          </a:xfrm>
        </p:spPr>
        <p:txBody>
          <a:bodyPr>
            <a:normAutofit/>
          </a:bodyPr>
          <a:lstStyle/>
          <a:p>
            <a:r>
              <a:rPr lang="uz-Cyrl-UZ" sz="1700" dirty="0"/>
              <a:t>Kako se vrši klasifikacija i kategorizacija složenih objekata</a:t>
            </a:r>
            <a:r>
              <a:rPr lang="uz-Cyrl-UZ" sz="1700" dirty="0" smtClean="0"/>
              <a:t>?</a:t>
            </a:r>
            <a:endParaRPr lang="en-US" sz="1700" dirty="0">
              <a:effectLst/>
            </a:endParaRPr>
          </a:p>
        </p:txBody>
      </p:sp>
      <p:sp>
        <p:nvSpPr>
          <p:cNvPr id="7" name="Title 1"/>
          <p:cNvSpPr>
            <a:spLocks noGrp="1"/>
          </p:cNvSpPr>
          <p:nvPr>
            <p:ph type="title"/>
          </p:nvPr>
        </p:nvSpPr>
        <p:spPr>
          <a:xfrm>
            <a:off x="971600" y="260648"/>
            <a:ext cx="7992888" cy="504056"/>
          </a:xfrm>
        </p:spPr>
        <p:txBody>
          <a:bodyPr/>
          <a:lstStyle/>
          <a:p>
            <a:r>
              <a:rPr lang="en-US" b="1" dirty="0" smtClean="0"/>
              <a:t>KLASIFIKACIJA OBJEKATA</a:t>
            </a:r>
            <a:endParaRPr lang="en-US" b="1" dirty="0"/>
          </a:p>
        </p:txBody>
      </p:sp>
      <p:pic>
        <p:nvPicPr>
          <p:cNvPr id="3" name="Picture 2"/>
          <p:cNvPicPr>
            <a:picLocks noChangeAspect="1"/>
          </p:cNvPicPr>
          <p:nvPr/>
        </p:nvPicPr>
        <p:blipFill>
          <a:blip r:embed="rId2"/>
          <a:stretch>
            <a:fillRect/>
          </a:stretch>
        </p:blipFill>
        <p:spPr>
          <a:xfrm>
            <a:off x="533995" y="1988840"/>
            <a:ext cx="8230119" cy="2664296"/>
          </a:xfrm>
          <a:prstGeom prst="rect">
            <a:avLst/>
          </a:prstGeom>
        </p:spPr>
      </p:pic>
    </p:spTree>
    <p:extLst>
      <p:ext uri="{BB962C8B-B14F-4D97-AF65-F5344CB8AC3E}">
        <p14:creationId xmlns:p14="http://schemas.microsoft.com/office/powerpoint/2010/main" val="181392628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73138" y="1196753"/>
            <a:ext cx="7271270" cy="504056"/>
          </a:xfrm>
        </p:spPr>
        <p:txBody>
          <a:bodyPr>
            <a:normAutofit/>
          </a:bodyPr>
          <a:lstStyle/>
          <a:p>
            <a:r>
              <a:rPr lang="uz-Cyrl-UZ" sz="1700" dirty="0"/>
              <a:t>Ko određuje klasu i kategoriju objekta?</a:t>
            </a:r>
            <a:endParaRPr lang="en-US" sz="1700" dirty="0">
              <a:effectLst/>
            </a:endParaRPr>
          </a:p>
        </p:txBody>
      </p:sp>
      <p:sp>
        <p:nvSpPr>
          <p:cNvPr id="7" name="Title 1"/>
          <p:cNvSpPr>
            <a:spLocks noGrp="1"/>
          </p:cNvSpPr>
          <p:nvPr>
            <p:ph type="title"/>
          </p:nvPr>
        </p:nvSpPr>
        <p:spPr>
          <a:xfrm>
            <a:off x="971600" y="260648"/>
            <a:ext cx="7992888" cy="504056"/>
          </a:xfrm>
        </p:spPr>
        <p:txBody>
          <a:bodyPr/>
          <a:lstStyle/>
          <a:p>
            <a:r>
              <a:rPr lang="en-US" b="1" dirty="0" smtClean="0"/>
              <a:t>KLASIFIKACIJA OBJEKATA</a:t>
            </a:r>
            <a:endParaRPr lang="en-US" b="1" dirty="0"/>
          </a:p>
        </p:txBody>
      </p:sp>
      <p:pic>
        <p:nvPicPr>
          <p:cNvPr id="2" name="Picture 1"/>
          <p:cNvPicPr>
            <a:picLocks noChangeAspect="1"/>
          </p:cNvPicPr>
          <p:nvPr/>
        </p:nvPicPr>
        <p:blipFill>
          <a:blip r:embed="rId2"/>
          <a:stretch>
            <a:fillRect/>
          </a:stretch>
        </p:blipFill>
        <p:spPr>
          <a:xfrm>
            <a:off x="513625" y="1916832"/>
            <a:ext cx="8126146" cy="2900908"/>
          </a:xfrm>
          <a:prstGeom prst="rect">
            <a:avLst/>
          </a:prstGeom>
        </p:spPr>
      </p:pic>
    </p:spTree>
    <p:extLst>
      <p:ext uri="{BB962C8B-B14F-4D97-AF65-F5344CB8AC3E}">
        <p14:creationId xmlns:p14="http://schemas.microsoft.com/office/powerpoint/2010/main" val="3022714299"/>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971600" y="260648"/>
            <a:ext cx="7992888" cy="504056"/>
          </a:xfrm>
        </p:spPr>
        <p:txBody>
          <a:bodyPr>
            <a:noAutofit/>
          </a:bodyPr>
          <a:lstStyle/>
          <a:p>
            <a:r>
              <a:rPr lang="uz-Cyrl-UZ" b="1" dirty="0"/>
              <a:t>FORMATI ELEKTRONSKIH DOKUMENATA TEHNIČKE </a:t>
            </a:r>
            <a:r>
              <a:rPr lang="uz-Cyrl-UZ" b="1" dirty="0" smtClean="0"/>
              <a:t>DOKUMENTACIJE</a:t>
            </a:r>
            <a:r>
              <a:rPr lang="en-US" b="1" dirty="0" smtClean="0"/>
              <a:t>               </a:t>
            </a:r>
            <a:r>
              <a:rPr lang="uz-Cyrl-UZ" b="1" dirty="0" smtClean="0"/>
              <a:t> </a:t>
            </a:r>
            <a:r>
              <a:rPr lang="uz-Cyrl-UZ" b="1" dirty="0"/>
              <a:t>I NJIHOVO DOSTAVLJANJE U CEOP</a:t>
            </a:r>
            <a:endParaRPr lang="en-US" dirty="0"/>
          </a:p>
        </p:txBody>
      </p:sp>
      <p:sp>
        <p:nvSpPr>
          <p:cNvPr id="5" name="Subtitle 5"/>
          <p:cNvSpPr txBox="1">
            <a:spLocks/>
          </p:cNvSpPr>
          <p:nvPr/>
        </p:nvSpPr>
        <p:spPr>
          <a:xfrm>
            <a:off x="971600" y="1916832"/>
            <a:ext cx="7271270" cy="2808312"/>
          </a:xfrm>
          <a:prstGeom prst="rect">
            <a:avLst/>
          </a:prstGeom>
        </p:spPr>
        <p:txBody>
          <a:bodyPr lIns="0" anchor="ctr">
            <a:normAutofit/>
          </a:bodyPr>
          <a:lstStyle>
            <a:lvl1pPr marL="0" indent="0" algn="l" defTabSz="914400" rtl="0" eaLnBrk="1" latinLnBrk="0" hangingPunct="1">
              <a:spcBef>
                <a:spcPct val="20000"/>
              </a:spcBef>
              <a:buFont typeface="Arial" pitchFamily="34" charset="0"/>
              <a:buNone/>
              <a:defRPr sz="2000" b="1" kern="1200">
                <a:solidFill>
                  <a:srgbClr val="5F6062"/>
                </a:solidFill>
                <a:latin typeface="Arial"/>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Arial"/>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Arial"/>
                <a:ea typeface="+mn-ea"/>
                <a:cs typeface="+mn-cs"/>
              </a:defRPr>
            </a:lvl3pPr>
            <a:lvl4pPr marL="1371600" indent="0" algn="ctr" defTabSz="914400" rtl="0" eaLnBrk="1" latinLnBrk="0" hangingPunct="1">
              <a:spcBef>
                <a:spcPct val="20000"/>
              </a:spcBef>
              <a:buFont typeface="Arial" pitchFamily="34" charset="0"/>
              <a:buNone/>
              <a:defRPr sz="1400" kern="1200">
                <a:solidFill>
                  <a:schemeClr val="tx1">
                    <a:tint val="75000"/>
                  </a:schemeClr>
                </a:solidFill>
                <a:latin typeface="Arial"/>
                <a:ea typeface="+mn-ea"/>
                <a:cs typeface="+mn-cs"/>
              </a:defRPr>
            </a:lvl4pPr>
            <a:lvl5pPr marL="1828800" indent="0" algn="ctr" defTabSz="914400" rtl="0" eaLnBrk="1" latinLnBrk="0" hangingPunct="1">
              <a:spcBef>
                <a:spcPct val="20000"/>
              </a:spcBef>
              <a:buFont typeface="Arial" pitchFamily="34" charset="0"/>
              <a:buNone/>
              <a:defRPr sz="1400" kern="1200">
                <a:solidFill>
                  <a:schemeClr val="tx1">
                    <a:tint val="75000"/>
                  </a:schemeClr>
                </a:solidFill>
                <a:latin typeface="Arial"/>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sz="1800" dirty="0" err="1" smtClean="0"/>
              <a:t>gradjevinskedozvole.rs</a:t>
            </a:r>
            <a:endParaRPr lang="en-US" sz="1800" dirty="0" smtClean="0"/>
          </a:p>
          <a:p>
            <a:pPr algn="ctr"/>
            <a:endParaRPr lang="en-US" sz="1800" dirty="0" smtClean="0"/>
          </a:p>
          <a:p>
            <a:pPr algn="ctr"/>
            <a:r>
              <a:rPr lang="en-US" sz="1800" dirty="0" smtClean="0"/>
              <a:t>E-</a:t>
            </a:r>
            <a:r>
              <a:rPr lang="en-US" sz="1800" dirty="0" err="1" smtClean="0"/>
              <a:t>procedura</a:t>
            </a:r>
            <a:endParaRPr lang="en-US" sz="1800" dirty="0" smtClean="0"/>
          </a:p>
          <a:p>
            <a:pPr algn="ctr"/>
            <a:endParaRPr lang="en-US" sz="1800" dirty="0"/>
          </a:p>
          <a:p>
            <a:pPr algn="ctr"/>
            <a:r>
              <a:rPr lang="en-US" sz="1800" dirty="0" smtClean="0"/>
              <a:t> </a:t>
            </a:r>
            <a:r>
              <a:rPr lang="en-US" sz="1800" dirty="0" err="1" smtClean="0"/>
              <a:t>Tehnička</a:t>
            </a:r>
            <a:r>
              <a:rPr lang="en-US" sz="1800" dirty="0" smtClean="0"/>
              <a:t> </a:t>
            </a:r>
            <a:r>
              <a:rPr lang="en-US" sz="1800" dirty="0" err="1" smtClean="0"/>
              <a:t>uputstva</a:t>
            </a:r>
            <a:endParaRPr lang="en-US" sz="1800" dirty="0" smtClean="0"/>
          </a:p>
          <a:p>
            <a:pPr algn="ctr"/>
            <a:endParaRPr lang="en-US" sz="1800" dirty="0" smtClean="0"/>
          </a:p>
          <a:p>
            <a:pPr algn="ctr"/>
            <a:r>
              <a:rPr lang="en-US" sz="1800" dirty="0" err="1" smtClean="0"/>
              <a:t>Uputstvo</a:t>
            </a:r>
            <a:r>
              <a:rPr lang="en-US" sz="1800" dirty="0" smtClean="0"/>
              <a:t> – </a:t>
            </a:r>
            <a:r>
              <a:rPr lang="en-US" sz="1800" dirty="0" err="1" smtClean="0"/>
              <a:t>formati</a:t>
            </a:r>
            <a:r>
              <a:rPr lang="en-US" sz="1800" dirty="0" smtClean="0"/>
              <a:t> </a:t>
            </a:r>
            <a:r>
              <a:rPr lang="en-US" sz="1800" dirty="0" err="1" smtClean="0"/>
              <a:t>elektronskih</a:t>
            </a:r>
            <a:r>
              <a:rPr lang="en-US" sz="1800" dirty="0" smtClean="0"/>
              <a:t> </a:t>
            </a:r>
            <a:r>
              <a:rPr lang="en-US" sz="1800" dirty="0" err="1" smtClean="0"/>
              <a:t>dokumenata</a:t>
            </a:r>
            <a:r>
              <a:rPr lang="en-US" sz="1800" dirty="0" smtClean="0"/>
              <a:t> </a:t>
            </a:r>
            <a:r>
              <a:rPr lang="en-US" sz="1800" dirty="0" err="1" smtClean="0"/>
              <a:t>i</a:t>
            </a:r>
            <a:r>
              <a:rPr lang="en-US" sz="1800" dirty="0" smtClean="0"/>
              <a:t> </a:t>
            </a:r>
            <a:r>
              <a:rPr lang="en-US" sz="1800" dirty="0" err="1" smtClean="0"/>
              <a:t>njihovo</a:t>
            </a:r>
            <a:r>
              <a:rPr lang="en-US" sz="1800" dirty="0" smtClean="0"/>
              <a:t> </a:t>
            </a:r>
            <a:r>
              <a:rPr lang="en-US" sz="1800" dirty="0" err="1" smtClean="0"/>
              <a:t>dostavljanje</a:t>
            </a:r>
            <a:r>
              <a:rPr lang="en-US" sz="1800" dirty="0" smtClean="0"/>
              <a:t> </a:t>
            </a:r>
            <a:r>
              <a:rPr lang="en-US" sz="1800" dirty="0" smtClean="0"/>
              <a:t>u CEOP-u</a:t>
            </a:r>
            <a:endParaRPr lang="en-US" sz="1800" dirty="0"/>
          </a:p>
          <a:p>
            <a:pPr algn="ctr"/>
            <a:endParaRPr lang="en-US" sz="1700" dirty="0"/>
          </a:p>
        </p:txBody>
      </p:sp>
    </p:spTree>
    <p:extLst>
      <p:ext uri="{BB962C8B-B14F-4D97-AF65-F5344CB8AC3E}">
        <p14:creationId xmlns:p14="http://schemas.microsoft.com/office/powerpoint/2010/main" val="3691599771"/>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971600" y="260648"/>
            <a:ext cx="7992888" cy="504056"/>
          </a:xfrm>
        </p:spPr>
        <p:txBody>
          <a:bodyPr>
            <a:noAutofit/>
          </a:bodyPr>
          <a:lstStyle/>
          <a:p>
            <a:r>
              <a:rPr lang="uz-Cyrl-UZ" b="1" dirty="0"/>
              <a:t>FORMATI ELEKTRONSKIH DOKUMENATA TEHNIČKE </a:t>
            </a:r>
            <a:r>
              <a:rPr lang="uz-Cyrl-UZ" b="1" dirty="0" smtClean="0"/>
              <a:t>DOKUMENTACIJE</a:t>
            </a:r>
            <a:r>
              <a:rPr lang="en-US" b="1" dirty="0" smtClean="0"/>
              <a:t>               </a:t>
            </a:r>
            <a:r>
              <a:rPr lang="uz-Cyrl-UZ" b="1" dirty="0" smtClean="0"/>
              <a:t> </a:t>
            </a:r>
            <a:r>
              <a:rPr lang="uz-Cyrl-UZ" b="1" dirty="0"/>
              <a:t>I NJIHOVO DOSTAVLJANJE U CEOP</a:t>
            </a:r>
            <a:endParaRPr lang="en-US" dirty="0"/>
          </a:p>
        </p:txBody>
      </p:sp>
      <p:sp>
        <p:nvSpPr>
          <p:cNvPr id="5" name="Rectangle 4"/>
          <p:cNvSpPr/>
          <p:nvPr/>
        </p:nvSpPr>
        <p:spPr>
          <a:xfrm>
            <a:off x="179512" y="1052736"/>
            <a:ext cx="8640960" cy="5816976"/>
          </a:xfrm>
          <a:prstGeom prst="rect">
            <a:avLst/>
          </a:prstGeom>
        </p:spPr>
        <p:txBody>
          <a:bodyPr wrap="square">
            <a:spAutoFit/>
          </a:bodyPr>
          <a:lstStyle/>
          <a:p>
            <a:r>
              <a:rPr lang="en-US" sz="1200" dirty="0" err="1"/>
              <a:t>Ради</a:t>
            </a:r>
            <a:r>
              <a:rPr lang="en-US" sz="1200" dirty="0"/>
              <a:t> </a:t>
            </a:r>
            <a:r>
              <a:rPr lang="en-US" sz="1200" dirty="0" err="1"/>
              <a:t>лакшег</a:t>
            </a:r>
            <a:r>
              <a:rPr lang="en-US" sz="1200" dirty="0"/>
              <a:t> </a:t>
            </a:r>
            <a:r>
              <a:rPr lang="en-US" sz="1200" dirty="0" err="1"/>
              <a:t>праћења</a:t>
            </a:r>
            <a:r>
              <a:rPr lang="en-US" sz="1200" dirty="0"/>
              <a:t> </a:t>
            </a:r>
            <a:r>
              <a:rPr lang="en-US" sz="1200" dirty="0" err="1"/>
              <a:t>овог</a:t>
            </a:r>
            <a:r>
              <a:rPr lang="en-US" sz="1200" dirty="0"/>
              <a:t> </a:t>
            </a:r>
            <a:r>
              <a:rPr lang="en-US" sz="1200" dirty="0" err="1"/>
              <a:t>упутства</a:t>
            </a:r>
            <a:r>
              <a:rPr lang="en-US" sz="1200" dirty="0"/>
              <a:t>, </a:t>
            </a:r>
            <a:r>
              <a:rPr lang="en-US" sz="1200" dirty="0" err="1"/>
              <a:t>поједини</a:t>
            </a:r>
            <a:r>
              <a:rPr lang="en-US" sz="1200" dirty="0"/>
              <a:t> </a:t>
            </a:r>
            <a:r>
              <a:rPr lang="en-US" sz="1200" dirty="0" err="1"/>
              <a:t>изрази-термини</a:t>
            </a:r>
            <a:r>
              <a:rPr lang="en-US" sz="1200" dirty="0"/>
              <a:t> </a:t>
            </a:r>
            <a:r>
              <a:rPr lang="en-US" sz="1200" dirty="0" err="1"/>
              <a:t>који</a:t>
            </a:r>
            <a:r>
              <a:rPr lang="en-US" sz="1200" dirty="0"/>
              <a:t> </a:t>
            </a:r>
            <a:r>
              <a:rPr lang="en-US" sz="1200" dirty="0" err="1"/>
              <a:t>се</a:t>
            </a:r>
            <a:r>
              <a:rPr lang="en-US" sz="1200" dirty="0"/>
              <a:t> </a:t>
            </a:r>
            <a:r>
              <a:rPr lang="en-US" sz="1200" dirty="0" err="1"/>
              <a:t>користе</a:t>
            </a:r>
            <a:r>
              <a:rPr lang="en-US" sz="1200" dirty="0"/>
              <a:t> </a:t>
            </a:r>
            <a:r>
              <a:rPr lang="en-US" sz="1200" dirty="0" err="1"/>
              <a:t>у</a:t>
            </a:r>
            <a:r>
              <a:rPr lang="en-US" sz="1200" dirty="0"/>
              <a:t> </a:t>
            </a:r>
            <a:r>
              <a:rPr lang="en-US" sz="1200" dirty="0" err="1"/>
              <a:t>овом</a:t>
            </a:r>
            <a:r>
              <a:rPr lang="en-US" sz="1200" dirty="0"/>
              <a:t> </a:t>
            </a:r>
            <a:r>
              <a:rPr lang="en-US" sz="1200" dirty="0" err="1"/>
              <a:t>упутству</a:t>
            </a:r>
            <a:r>
              <a:rPr lang="en-US" sz="1200" dirty="0"/>
              <a:t> </a:t>
            </a:r>
            <a:r>
              <a:rPr lang="en-US" sz="1200" dirty="0" err="1"/>
              <a:t>имају</a:t>
            </a:r>
            <a:r>
              <a:rPr lang="en-US" sz="1200" dirty="0"/>
              <a:t> </a:t>
            </a:r>
            <a:r>
              <a:rPr lang="en-US" sz="1200" dirty="0" err="1"/>
              <a:t>следеће</a:t>
            </a:r>
            <a:r>
              <a:rPr lang="en-US" sz="1200" dirty="0"/>
              <a:t> </a:t>
            </a:r>
            <a:r>
              <a:rPr lang="en-US" sz="1200" dirty="0" err="1" smtClean="0"/>
              <a:t>значење</a:t>
            </a:r>
            <a:r>
              <a:rPr lang="en-US" sz="1200" dirty="0" smtClean="0"/>
              <a:t>:</a:t>
            </a:r>
          </a:p>
          <a:p>
            <a:endParaRPr lang="en-US" sz="1200" dirty="0" smtClean="0"/>
          </a:p>
          <a:p>
            <a:pPr marL="171450" lvl="0" indent="-171450" fontAlgn="base">
              <a:buFont typeface="Arial"/>
              <a:buChar char="•"/>
            </a:pPr>
            <a:r>
              <a:rPr lang="en-US" sz="1200" b="1" dirty="0" err="1" smtClean="0"/>
              <a:t>Документ</a:t>
            </a:r>
            <a:r>
              <a:rPr lang="en-US" sz="1200" b="1" dirty="0" smtClean="0"/>
              <a:t> </a:t>
            </a:r>
            <a:r>
              <a:rPr lang="en-US" sz="1200" b="1" dirty="0" err="1" smtClean="0"/>
              <a:t>у</a:t>
            </a:r>
            <a:r>
              <a:rPr lang="en-US" sz="1200" b="1" dirty="0" smtClean="0"/>
              <a:t> </a:t>
            </a:r>
            <a:r>
              <a:rPr lang="en-US" sz="1200" b="1" dirty="0" err="1" smtClean="0"/>
              <a:t>папирној</a:t>
            </a:r>
            <a:r>
              <a:rPr lang="en-US" sz="1200" b="1" dirty="0" smtClean="0"/>
              <a:t> </a:t>
            </a:r>
            <a:r>
              <a:rPr lang="en-US" sz="1200" b="1" dirty="0" err="1" smtClean="0"/>
              <a:t>форми</a:t>
            </a:r>
            <a:r>
              <a:rPr lang="en-US" sz="1200" dirty="0" smtClean="0"/>
              <a:t> </a:t>
            </a:r>
            <a:r>
              <a:rPr lang="en-US" sz="1200" dirty="0" err="1" smtClean="0"/>
              <a:t>јесте</a:t>
            </a:r>
            <a:r>
              <a:rPr lang="en-US" sz="1200" dirty="0" smtClean="0"/>
              <a:t> </a:t>
            </a:r>
            <a:r>
              <a:rPr lang="en-US" sz="1200" dirty="0" err="1" smtClean="0"/>
              <a:t>документ</a:t>
            </a:r>
            <a:r>
              <a:rPr lang="en-US" sz="1200" dirty="0" smtClean="0"/>
              <a:t> </a:t>
            </a:r>
            <a:r>
              <a:rPr lang="en-US" sz="1200" dirty="0" err="1" smtClean="0"/>
              <a:t>који</a:t>
            </a:r>
            <a:r>
              <a:rPr lang="en-US" sz="1200" dirty="0" smtClean="0"/>
              <a:t> </a:t>
            </a:r>
            <a:r>
              <a:rPr lang="en-US" sz="1200" dirty="0" err="1" smtClean="0"/>
              <a:t>је</a:t>
            </a:r>
            <a:r>
              <a:rPr lang="en-US" sz="1200" dirty="0" smtClean="0"/>
              <a:t> </a:t>
            </a:r>
            <a:r>
              <a:rPr lang="en-US" sz="1200" dirty="0" err="1" smtClean="0"/>
              <a:t>написан</a:t>
            </a:r>
            <a:r>
              <a:rPr lang="en-US" sz="1200" dirty="0" smtClean="0"/>
              <a:t> (</a:t>
            </a:r>
            <a:r>
              <a:rPr lang="en-US" sz="1200" dirty="0" err="1" smtClean="0"/>
              <a:t>одштампан</a:t>
            </a:r>
            <a:r>
              <a:rPr lang="en-US" sz="1200" dirty="0" smtClean="0"/>
              <a:t>) </a:t>
            </a:r>
            <a:r>
              <a:rPr lang="en-US" sz="1200" dirty="0" err="1" smtClean="0"/>
              <a:t>на</a:t>
            </a:r>
            <a:r>
              <a:rPr lang="en-US" sz="1200" dirty="0" smtClean="0"/>
              <a:t> </a:t>
            </a:r>
            <a:r>
              <a:rPr lang="en-US" sz="1200" dirty="0" err="1" smtClean="0"/>
              <a:t>папиру</a:t>
            </a:r>
            <a:r>
              <a:rPr lang="en-US" sz="1200" dirty="0" smtClean="0"/>
              <a:t> </a:t>
            </a:r>
            <a:r>
              <a:rPr lang="en-US" sz="1200" dirty="0" err="1" smtClean="0"/>
              <a:t>и</a:t>
            </a:r>
            <a:r>
              <a:rPr lang="en-US" sz="1200" dirty="0" smtClean="0"/>
              <a:t> </a:t>
            </a:r>
            <a:r>
              <a:rPr lang="en-US" sz="1200" dirty="0" err="1" smtClean="0"/>
              <a:t>својеручно</a:t>
            </a:r>
            <a:r>
              <a:rPr lang="en-US" sz="1200" dirty="0" smtClean="0"/>
              <a:t> </a:t>
            </a:r>
            <a:r>
              <a:rPr lang="en-US" sz="1200" dirty="0" err="1" smtClean="0"/>
              <a:t>је</a:t>
            </a:r>
            <a:r>
              <a:rPr lang="en-US" sz="1200" dirty="0" smtClean="0"/>
              <a:t> </a:t>
            </a:r>
            <a:r>
              <a:rPr lang="en-US" sz="1200" dirty="0" err="1" smtClean="0"/>
              <a:t>потписан</a:t>
            </a:r>
            <a:r>
              <a:rPr lang="en-US" sz="1200" dirty="0" smtClean="0"/>
              <a:t>, </a:t>
            </a:r>
            <a:r>
              <a:rPr lang="en-US" sz="1200" dirty="0" err="1" smtClean="0"/>
              <a:t>односно</a:t>
            </a:r>
            <a:r>
              <a:rPr lang="en-US" sz="1200" dirty="0" smtClean="0"/>
              <a:t> </a:t>
            </a:r>
            <a:r>
              <a:rPr lang="en-US" sz="1200" dirty="0" err="1" smtClean="0"/>
              <a:t>оверен</a:t>
            </a:r>
            <a:r>
              <a:rPr lang="en-US" sz="1200" dirty="0" smtClean="0"/>
              <a:t> </a:t>
            </a:r>
            <a:r>
              <a:rPr lang="en-US" sz="1200" dirty="0" err="1" smtClean="0"/>
              <a:t>печатом</a:t>
            </a:r>
            <a:r>
              <a:rPr lang="en-US" sz="1200" dirty="0" smtClean="0"/>
              <a:t>.</a:t>
            </a:r>
          </a:p>
          <a:p>
            <a:pPr marL="171450" lvl="0" indent="-171450" fontAlgn="base">
              <a:buFont typeface="Arial"/>
              <a:buChar char="•"/>
            </a:pPr>
            <a:r>
              <a:rPr lang="en-US" sz="1200" b="1" dirty="0" err="1" smtClean="0"/>
              <a:t>Електронски</a:t>
            </a:r>
            <a:r>
              <a:rPr lang="en-US" sz="1200" b="1" dirty="0" smtClean="0"/>
              <a:t> </a:t>
            </a:r>
            <a:r>
              <a:rPr lang="en-US" sz="1200" b="1" dirty="0" err="1"/>
              <a:t>документ</a:t>
            </a:r>
            <a:r>
              <a:rPr lang="en-US" sz="1200" b="1" dirty="0"/>
              <a:t> </a:t>
            </a:r>
            <a:r>
              <a:rPr lang="en-US" sz="1200" dirty="0" err="1"/>
              <a:t>јесте</a:t>
            </a:r>
            <a:r>
              <a:rPr lang="en-US" sz="1200" dirty="0"/>
              <a:t> </a:t>
            </a:r>
            <a:r>
              <a:rPr lang="en-US" sz="1200" dirty="0" err="1"/>
              <a:t>документ</a:t>
            </a:r>
            <a:r>
              <a:rPr lang="en-US" sz="1200" dirty="0"/>
              <a:t> </a:t>
            </a:r>
            <a:r>
              <a:rPr lang="en-US" sz="1200" dirty="0" err="1"/>
              <a:t>настао</a:t>
            </a:r>
            <a:r>
              <a:rPr lang="en-US" sz="1200" dirty="0"/>
              <a:t> </a:t>
            </a:r>
            <a:r>
              <a:rPr lang="en-US" sz="1200" dirty="0" err="1"/>
              <a:t>изворно</a:t>
            </a:r>
            <a:r>
              <a:rPr lang="en-US" sz="1200" dirty="0"/>
              <a:t> </a:t>
            </a:r>
            <a:r>
              <a:rPr lang="en-US" sz="1200" dirty="0" err="1"/>
              <a:t>у</a:t>
            </a:r>
            <a:r>
              <a:rPr lang="en-US" sz="1200" dirty="0"/>
              <a:t> </a:t>
            </a:r>
            <a:r>
              <a:rPr lang="en-US" sz="1200" dirty="0" err="1"/>
              <a:t>електронској</a:t>
            </a:r>
            <a:r>
              <a:rPr lang="en-US" sz="1200" dirty="0"/>
              <a:t> </a:t>
            </a:r>
            <a:r>
              <a:rPr lang="en-US" sz="1200" dirty="0" err="1"/>
              <a:t>форми</a:t>
            </a:r>
            <a:r>
              <a:rPr lang="en-US" sz="1200" dirty="0"/>
              <a:t>, </a:t>
            </a:r>
            <a:r>
              <a:rPr lang="en-US" sz="1200" dirty="0" err="1"/>
              <a:t>у</a:t>
            </a:r>
            <a:r>
              <a:rPr lang="en-US" sz="1200" dirty="0"/>
              <a:t> </a:t>
            </a:r>
            <a:r>
              <a:rPr lang="en-US" sz="1200" dirty="0" err="1"/>
              <a:t>одговарајућем</a:t>
            </a:r>
            <a:r>
              <a:rPr lang="en-US" sz="1200" dirty="0"/>
              <a:t> </a:t>
            </a:r>
            <a:r>
              <a:rPr lang="en-US" sz="1200" dirty="0" err="1"/>
              <a:t>електронском</a:t>
            </a:r>
            <a:r>
              <a:rPr lang="en-US" sz="1200" dirty="0"/>
              <a:t> </a:t>
            </a:r>
            <a:r>
              <a:rPr lang="en-US" sz="1200" dirty="0" err="1"/>
              <a:t>формату</a:t>
            </a:r>
            <a:r>
              <a:rPr lang="en-US" sz="1200" dirty="0"/>
              <a:t> (.</a:t>
            </a:r>
            <a:r>
              <a:rPr lang="en-US" sz="1200" dirty="0" err="1"/>
              <a:t>pdf</a:t>
            </a:r>
            <a:r>
              <a:rPr lang="en-US" sz="1200" dirty="0"/>
              <a:t>, </a:t>
            </a:r>
            <a:r>
              <a:rPr lang="en-US" sz="1200" dirty="0" err="1"/>
              <a:t>или</a:t>
            </a:r>
            <a:r>
              <a:rPr lang="en-US" sz="1200" dirty="0"/>
              <a:t> .</a:t>
            </a:r>
            <a:r>
              <a:rPr lang="en-US" sz="1200" dirty="0" err="1"/>
              <a:t>dwg</a:t>
            </a:r>
            <a:r>
              <a:rPr lang="en-US" sz="1200" dirty="0"/>
              <a:t> </a:t>
            </a:r>
            <a:r>
              <a:rPr lang="en-US" sz="1200" dirty="0" err="1"/>
              <a:t>или</a:t>
            </a:r>
            <a:r>
              <a:rPr lang="en-US" sz="1200" dirty="0"/>
              <a:t> .</a:t>
            </a:r>
            <a:r>
              <a:rPr lang="en-US" sz="1200" dirty="0" err="1"/>
              <a:t>dwf</a:t>
            </a:r>
            <a:r>
              <a:rPr lang="en-US" sz="1200" dirty="0"/>
              <a:t> (.</a:t>
            </a:r>
            <a:r>
              <a:rPr lang="en-US" sz="1200" dirty="0" err="1"/>
              <a:t>dwfx</a:t>
            </a:r>
            <a:r>
              <a:rPr lang="en-US" sz="1200" dirty="0"/>
              <a:t>)), </a:t>
            </a:r>
            <a:r>
              <a:rPr lang="en-US" sz="1200" dirty="0" err="1"/>
              <a:t>који</a:t>
            </a:r>
            <a:r>
              <a:rPr lang="en-US" sz="1200" dirty="0"/>
              <a:t> </a:t>
            </a:r>
            <a:r>
              <a:rPr lang="en-US" sz="1200" dirty="0" err="1"/>
              <a:t>је</a:t>
            </a:r>
            <a:r>
              <a:rPr lang="en-US" sz="1200" dirty="0"/>
              <a:t> </a:t>
            </a:r>
            <a:r>
              <a:rPr lang="en-US" sz="1200" dirty="0" err="1"/>
              <a:t>електронски</a:t>
            </a:r>
            <a:r>
              <a:rPr lang="en-US" sz="1200" dirty="0"/>
              <a:t> </a:t>
            </a:r>
            <a:r>
              <a:rPr lang="en-US" sz="1200" dirty="0" err="1"/>
              <a:t>потписан</a:t>
            </a:r>
            <a:r>
              <a:rPr lang="en-US" sz="1200" dirty="0"/>
              <a:t> </a:t>
            </a:r>
            <a:r>
              <a:rPr lang="en-US" sz="1200" dirty="0" err="1"/>
              <a:t>квалификованим</a:t>
            </a:r>
            <a:r>
              <a:rPr lang="en-US" sz="1200" dirty="0"/>
              <a:t> </a:t>
            </a:r>
            <a:r>
              <a:rPr lang="en-US" sz="1200" dirty="0" err="1"/>
              <a:t>електронским</a:t>
            </a:r>
            <a:r>
              <a:rPr lang="en-US" sz="1200" dirty="0"/>
              <a:t> </a:t>
            </a:r>
            <a:r>
              <a:rPr lang="en-US" sz="1200" dirty="0" err="1"/>
              <a:t>потписом</a:t>
            </a:r>
            <a:r>
              <a:rPr lang="en-US" sz="1200" dirty="0"/>
              <a:t>.</a:t>
            </a:r>
          </a:p>
          <a:p>
            <a:pPr marL="171450" lvl="0" indent="-171450" fontAlgn="base">
              <a:buFont typeface="Arial"/>
              <a:buChar char="•"/>
            </a:pPr>
            <a:r>
              <a:rPr lang="en-US" sz="1200" b="1" dirty="0" err="1"/>
              <a:t>Квалификовани</a:t>
            </a:r>
            <a:r>
              <a:rPr lang="en-US" sz="1200" b="1" dirty="0"/>
              <a:t> </a:t>
            </a:r>
            <a:r>
              <a:rPr lang="en-US" sz="1200" b="1" dirty="0" err="1"/>
              <a:t>електронски</a:t>
            </a:r>
            <a:r>
              <a:rPr lang="en-US" sz="1200" b="1" dirty="0"/>
              <a:t> </a:t>
            </a:r>
            <a:r>
              <a:rPr lang="en-US" sz="1200" b="1" dirty="0" err="1"/>
              <a:t>потпис</a:t>
            </a:r>
            <a:r>
              <a:rPr lang="en-US" sz="1200" dirty="0"/>
              <a:t> </a:t>
            </a:r>
            <a:r>
              <a:rPr lang="en-US" sz="1200" dirty="0" err="1"/>
              <a:t>јесте</a:t>
            </a:r>
            <a:r>
              <a:rPr lang="en-US" sz="1200" dirty="0"/>
              <a:t> </a:t>
            </a:r>
            <a:r>
              <a:rPr lang="en-US" sz="1200" dirty="0" err="1"/>
              <a:t>скуп</a:t>
            </a:r>
            <a:r>
              <a:rPr lang="en-US" sz="1200" dirty="0"/>
              <a:t> </a:t>
            </a:r>
            <a:r>
              <a:rPr lang="en-US" sz="1200" dirty="0" err="1"/>
              <a:t>података</a:t>
            </a:r>
            <a:r>
              <a:rPr lang="en-US" sz="1200" dirty="0"/>
              <a:t> </a:t>
            </a:r>
            <a:r>
              <a:rPr lang="en-US" sz="1200" dirty="0" err="1"/>
              <a:t>у</a:t>
            </a:r>
            <a:r>
              <a:rPr lang="en-US" sz="1200" dirty="0"/>
              <a:t> </a:t>
            </a:r>
            <a:r>
              <a:rPr lang="en-US" sz="1200" dirty="0" err="1"/>
              <a:t>електронском</a:t>
            </a:r>
            <a:r>
              <a:rPr lang="en-US" sz="1200" dirty="0"/>
              <a:t> </a:t>
            </a:r>
            <a:r>
              <a:rPr lang="en-US" sz="1200" dirty="0" err="1"/>
              <a:t>облику</a:t>
            </a:r>
            <a:r>
              <a:rPr lang="en-US" sz="1200" dirty="0"/>
              <a:t> </a:t>
            </a:r>
            <a:r>
              <a:rPr lang="en-US" sz="1200" dirty="0" err="1"/>
              <a:t>који</a:t>
            </a:r>
            <a:r>
              <a:rPr lang="en-US" sz="1200" dirty="0"/>
              <a:t> </a:t>
            </a:r>
            <a:r>
              <a:rPr lang="en-US" sz="1200" dirty="0" err="1"/>
              <a:t>са</a:t>
            </a:r>
            <a:r>
              <a:rPr lang="en-US" sz="1200" dirty="0"/>
              <a:t> </a:t>
            </a:r>
            <a:r>
              <a:rPr lang="en-US" sz="1200" dirty="0" err="1"/>
              <a:t>уносе</a:t>
            </a:r>
            <a:r>
              <a:rPr lang="en-US" sz="1200" dirty="0"/>
              <a:t> </a:t>
            </a:r>
            <a:r>
              <a:rPr lang="en-US" sz="1200" dirty="0" err="1"/>
              <a:t>у</a:t>
            </a:r>
            <a:r>
              <a:rPr lang="en-US" sz="1200" dirty="0"/>
              <a:t> </a:t>
            </a:r>
            <a:r>
              <a:rPr lang="en-US" sz="1200" dirty="0" err="1"/>
              <a:t>електронски</a:t>
            </a:r>
            <a:r>
              <a:rPr lang="en-US" sz="1200" dirty="0"/>
              <a:t> </a:t>
            </a:r>
            <a:r>
              <a:rPr lang="en-US" sz="1200" dirty="0" err="1"/>
              <a:t>документ</a:t>
            </a:r>
            <a:r>
              <a:rPr lang="en-US" sz="1200" dirty="0"/>
              <a:t> </a:t>
            </a:r>
            <a:r>
              <a:rPr lang="en-US" sz="1200" dirty="0" err="1"/>
              <a:t>и</a:t>
            </a:r>
            <a:r>
              <a:rPr lang="en-US" sz="1200" dirty="0"/>
              <a:t> </a:t>
            </a:r>
            <a:r>
              <a:rPr lang="en-US" sz="1200" dirty="0" err="1"/>
              <a:t>служи</a:t>
            </a:r>
            <a:r>
              <a:rPr lang="en-US" sz="1200" dirty="0"/>
              <a:t> </a:t>
            </a:r>
            <a:r>
              <a:rPr lang="en-US" sz="1200" dirty="0" err="1"/>
              <a:t>за</a:t>
            </a:r>
            <a:r>
              <a:rPr lang="en-US" sz="1200" dirty="0"/>
              <a:t> </a:t>
            </a:r>
            <a:r>
              <a:rPr lang="en-US" sz="1200" dirty="0" err="1"/>
              <a:t>идентификацију</a:t>
            </a:r>
            <a:r>
              <a:rPr lang="en-US" sz="1200" dirty="0"/>
              <a:t> </a:t>
            </a:r>
            <a:r>
              <a:rPr lang="en-US" sz="1200" dirty="0" err="1"/>
              <a:t>потписника</a:t>
            </a:r>
            <a:r>
              <a:rPr lang="en-US" sz="1200" dirty="0"/>
              <a:t>. </a:t>
            </a:r>
            <a:r>
              <a:rPr lang="en-US" sz="1200" dirty="0" err="1"/>
              <a:t>Квалификовани</a:t>
            </a:r>
            <a:r>
              <a:rPr lang="en-US" sz="1200" dirty="0"/>
              <a:t> </a:t>
            </a:r>
            <a:r>
              <a:rPr lang="en-US" sz="1200" dirty="0" err="1"/>
              <a:t>електронски</a:t>
            </a:r>
            <a:r>
              <a:rPr lang="en-US" sz="1200" dirty="0"/>
              <a:t> </a:t>
            </a:r>
            <a:r>
              <a:rPr lang="en-US" sz="1200" dirty="0" err="1"/>
              <a:t>потпис</a:t>
            </a:r>
            <a:r>
              <a:rPr lang="en-US" sz="1200" dirty="0"/>
              <a:t> </a:t>
            </a:r>
            <a:r>
              <a:rPr lang="en-US" sz="1200" dirty="0" err="1"/>
              <a:t>издаје</a:t>
            </a:r>
            <a:r>
              <a:rPr lang="en-US" sz="1200" dirty="0"/>
              <a:t> </a:t>
            </a:r>
            <a:r>
              <a:rPr lang="en-US" sz="1200" dirty="0" err="1"/>
              <a:t>овлашћено</a:t>
            </a:r>
            <a:r>
              <a:rPr lang="en-US" sz="1200" dirty="0"/>
              <a:t> </a:t>
            </a:r>
            <a:r>
              <a:rPr lang="en-US" sz="1200" dirty="0" err="1"/>
              <a:t>сертификационо</a:t>
            </a:r>
            <a:r>
              <a:rPr lang="en-US" sz="1200" dirty="0"/>
              <a:t> </a:t>
            </a:r>
            <a:r>
              <a:rPr lang="en-US" sz="1200" dirty="0" err="1"/>
              <a:t>тело</a:t>
            </a:r>
            <a:r>
              <a:rPr lang="en-US" sz="1200" dirty="0"/>
              <a:t> (</a:t>
            </a:r>
            <a:r>
              <a:rPr lang="en-US" sz="1200" dirty="0" err="1"/>
              <a:t>Пошта</a:t>
            </a:r>
            <a:r>
              <a:rPr lang="en-US" sz="1200" dirty="0"/>
              <a:t>, МУП, </a:t>
            </a:r>
            <a:r>
              <a:rPr lang="en-US" sz="1200" dirty="0" err="1"/>
              <a:t>Привредна</a:t>
            </a:r>
            <a:r>
              <a:rPr lang="en-US" sz="1200" dirty="0"/>
              <a:t> </a:t>
            </a:r>
            <a:r>
              <a:rPr lang="en-US" sz="1200" dirty="0" err="1"/>
              <a:t>комора</a:t>
            </a:r>
            <a:r>
              <a:rPr lang="en-US" sz="1200" dirty="0"/>
              <a:t> </a:t>
            </a:r>
            <a:r>
              <a:rPr lang="en-US" sz="1200" dirty="0" err="1"/>
              <a:t>Србије</a:t>
            </a:r>
            <a:r>
              <a:rPr lang="en-US" sz="1200" dirty="0"/>
              <a:t>, </a:t>
            </a:r>
            <a:r>
              <a:rPr lang="en-US" sz="1200" dirty="0" err="1"/>
              <a:t>Halcom</a:t>
            </a:r>
            <a:r>
              <a:rPr lang="en-US" sz="1200" dirty="0"/>
              <a:t>, E-Smart Systems) </a:t>
            </a:r>
            <a:r>
              <a:rPr lang="en-US" sz="1200" dirty="0" err="1"/>
              <a:t>у</a:t>
            </a:r>
            <a:r>
              <a:rPr lang="en-US" sz="1200" dirty="0"/>
              <a:t> </a:t>
            </a:r>
            <a:r>
              <a:rPr lang="en-US" sz="1200" dirty="0" err="1"/>
              <a:t>складу</a:t>
            </a:r>
            <a:r>
              <a:rPr lang="en-US" sz="1200" dirty="0"/>
              <a:t> </a:t>
            </a:r>
            <a:r>
              <a:rPr lang="en-US" sz="1200" dirty="0" err="1"/>
              <a:t>са</a:t>
            </a:r>
            <a:r>
              <a:rPr lang="en-US" sz="1200" dirty="0"/>
              <a:t> </a:t>
            </a:r>
            <a:r>
              <a:rPr lang="en-US" sz="1200" dirty="0" err="1"/>
              <a:t>Правилником</a:t>
            </a:r>
            <a:r>
              <a:rPr lang="en-US" sz="1200" dirty="0"/>
              <a:t> КЕП. </a:t>
            </a:r>
            <a:r>
              <a:rPr lang="en-US" sz="1200" dirty="0" err="1"/>
              <a:t>Прецизна</a:t>
            </a:r>
            <a:r>
              <a:rPr lang="en-US" sz="1200" dirty="0"/>
              <a:t> </a:t>
            </a:r>
            <a:r>
              <a:rPr lang="en-US" sz="1200" dirty="0" err="1"/>
              <a:t>упутства</a:t>
            </a:r>
            <a:r>
              <a:rPr lang="en-US" sz="1200" dirty="0"/>
              <a:t> </a:t>
            </a:r>
            <a:r>
              <a:rPr lang="en-US" sz="1200" dirty="0" err="1"/>
              <a:t>за</a:t>
            </a:r>
            <a:r>
              <a:rPr lang="en-US" sz="1200" dirty="0"/>
              <a:t> </a:t>
            </a:r>
            <a:r>
              <a:rPr lang="en-US" sz="1200" dirty="0" err="1"/>
              <a:t>потписивање</a:t>
            </a:r>
            <a:r>
              <a:rPr lang="en-US" sz="1200" dirty="0"/>
              <a:t> </a:t>
            </a:r>
            <a:r>
              <a:rPr lang="en-US" sz="1200" dirty="0" err="1"/>
              <a:t>електронских</a:t>
            </a:r>
            <a:r>
              <a:rPr lang="en-US" sz="1200" dirty="0"/>
              <a:t> </a:t>
            </a:r>
            <a:r>
              <a:rPr lang="en-US" sz="1200" dirty="0" err="1"/>
              <a:t>докумената</a:t>
            </a:r>
            <a:r>
              <a:rPr lang="en-US" sz="1200" dirty="0"/>
              <a:t> </a:t>
            </a:r>
            <a:r>
              <a:rPr lang="en-US" sz="1200" dirty="0" err="1"/>
              <a:t>и</a:t>
            </a:r>
            <a:r>
              <a:rPr lang="en-US" sz="1200" dirty="0"/>
              <a:t> </a:t>
            </a:r>
            <a:r>
              <a:rPr lang="en-US" sz="1200" dirty="0" err="1"/>
              <a:t>оверу</a:t>
            </a:r>
            <a:r>
              <a:rPr lang="en-US" sz="1200" dirty="0"/>
              <a:t> </a:t>
            </a:r>
            <a:r>
              <a:rPr lang="en-US" sz="1200" dirty="0" err="1"/>
              <a:t>електронске</a:t>
            </a:r>
            <a:r>
              <a:rPr lang="en-US" sz="1200" dirty="0"/>
              <a:t> </a:t>
            </a:r>
            <a:r>
              <a:rPr lang="en-US" sz="1200" dirty="0" err="1"/>
              <a:t>техничке</a:t>
            </a:r>
            <a:r>
              <a:rPr lang="en-US" sz="1200" dirty="0"/>
              <a:t> </a:t>
            </a:r>
            <a:r>
              <a:rPr lang="en-US" sz="1200" dirty="0" err="1"/>
              <a:t>документације</a:t>
            </a:r>
            <a:r>
              <a:rPr lang="en-US" sz="1200" dirty="0"/>
              <a:t> </a:t>
            </a:r>
            <a:r>
              <a:rPr lang="en-US" sz="1200" dirty="0" err="1"/>
              <a:t>су</a:t>
            </a:r>
            <a:r>
              <a:rPr lang="en-US" sz="1200" dirty="0"/>
              <a:t> </a:t>
            </a:r>
            <a:r>
              <a:rPr lang="en-US" sz="1200" dirty="0" err="1"/>
              <a:t>дата</a:t>
            </a:r>
            <a:r>
              <a:rPr lang="en-US" sz="1200" dirty="0"/>
              <a:t> </a:t>
            </a:r>
            <a:r>
              <a:rPr lang="en-US" sz="1200" dirty="0" err="1"/>
              <a:t>у</a:t>
            </a:r>
            <a:r>
              <a:rPr lang="en-US" sz="1200" dirty="0"/>
              <a:t> </a:t>
            </a:r>
            <a:r>
              <a:rPr lang="en-US" sz="1200" dirty="0" err="1"/>
              <a:t>Прилогу</a:t>
            </a:r>
            <a:r>
              <a:rPr lang="en-US" sz="1200" dirty="0"/>
              <a:t> 1, </a:t>
            </a:r>
            <a:r>
              <a:rPr lang="en-US" sz="1200" dirty="0" err="1"/>
              <a:t>који</a:t>
            </a:r>
            <a:r>
              <a:rPr lang="en-US" sz="1200" dirty="0"/>
              <a:t> </a:t>
            </a:r>
            <a:r>
              <a:rPr lang="en-US" sz="1200" dirty="0" err="1"/>
              <a:t>је</a:t>
            </a:r>
            <a:r>
              <a:rPr lang="en-US" sz="1200" dirty="0"/>
              <a:t> </a:t>
            </a:r>
            <a:r>
              <a:rPr lang="en-US" sz="1200" dirty="0" err="1"/>
              <a:t>саставни</a:t>
            </a:r>
            <a:r>
              <a:rPr lang="en-US" sz="1200" dirty="0"/>
              <a:t> </a:t>
            </a:r>
            <a:r>
              <a:rPr lang="en-US" sz="1200" dirty="0" err="1"/>
              <a:t>део</a:t>
            </a:r>
            <a:r>
              <a:rPr lang="en-US" sz="1200" dirty="0"/>
              <a:t> </a:t>
            </a:r>
            <a:r>
              <a:rPr lang="en-US" sz="1200" dirty="0" err="1"/>
              <a:t>овог</a:t>
            </a:r>
            <a:r>
              <a:rPr lang="en-US" sz="1200" dirty="0"/>
              <a:t> </a:t>
            </a:r>
            <a:r>
              <a:rPr lang="en-US" sz="1200" dirty="0" err="1"/>
              <a:t>упутства</a:t>
            </a:r>
            <a:r>
              <a:rPr lang="en-US" sz="1200" dirty="0"/>
              <a:t>.</a:t>
            </a:r>
          </a:p>
          <a:p>
            <a:pPr marL="171450" lvl="0" indent="-171450" fontAlgn="base">
              <a:buFont typeface="Arial"/>
              <a:buChar char="•"/>
            </a:pPr>
            <a:r>
              <a:rPr lang="en-US" sz="1200" b="1" dirty="0" err="1"/>
              <a:t>Електронско</a:t>
            </a:r>
            <a:r>
              <a:rPr lang="en-US" sz="1200" b="1" dirty="0"/>
              <a:t> </a:t>
            </a:r>
            <a:r>
              <a:rPr lang="en-US" sz="1200" b="1" dirty="0" err="1"/>
              <a:t>потписивање</a:t>
            </a:r>
            <a:r>
              <a:rPr lang="en-US" sz="1200" b="1" dirty="0"/>
              <a:t> </a:t>
            </a:r>
            <a:r>
              <a:rPr lang="en-US" sz="1200" dirty="0" err="1"/>
              <a:t>јесте</a:t>
            </a:r>
            <a:r>
              <a:rPr lang="en-US" sz="1200" dirty="0"/>
              <a:t> </a:t>
            </a:r>
            <a:r>
              <a:rPr lang="en-US" sz="1200" dirty="0" err="1"/>
              <a:t>стављање</a:t>
            </a:r>
            <a:r>
              <a:rPr lang="en-US" sz="1200" b="1" dirty="0"/>
              <a:t> </a:t>
            </a:r>
            <a:r>
              <a:rPr lang="en-US" sz="1200" dirty="0" err="1"/>
              <a:t>квалификованог</a:t>
            </a:r>
            <a:r>
              <a:rPr lang="en-US" sz="1200" dirty="0"/>
              <a:t> </a:t>
            </a:r>
            <a:r>
              <a:rPr lang="en-US" sz="1200" dirty="0" err="1"/>
              <a:t>електронског</a:t>
            </a:r>
            <a:r>
              <a:rPr lang="en-US" sz="1200" dirty="0"/>
              <a:t> </a:t>
            </a:r>
            <a:r>
              <a:rPr lang="en-US" sz="1200" dirty="0" err="1"/>
              <a:t>потписа</a:t>
            </a:r>
            <a:r>
              <a:rPr lang="en-US" sz="1200" dirty="0"/>
              <a:t> </a:t>
            </a:r>
            <a:r>
              <a:rPr lang="en-US" sz="1200" dirty="0" err="1"/>
              <a:t>на</a:t>
            </a:r>
            <a:r>
              <a:rPr lang="en-US" sz="1200" dirty="0"/>
              <a:t> </a:t>
            </a:r>
            <a:r>
              <a:rPr lang="en-US" sz="1200" dirty="0" err="1" smtClean="0"/>
              <a:t>документ</a:t>
            </a:r>
            <a:r>
              <a:rPr lang="en-US" sz="1200" dirty="0" smtClean="0"/>
              <a:t>, </a:t>
            </a:r>
            <a:r>
              <a:rPr lang="en-US" sz="1200" dirty="0" err="1"/>
              <a:t>односно</a:t>
            </a:r>
            <a:r>
              <a:rPr lang="en-US" sz="1200" dirty="0"/>
              <a:t> </a:t>
            </a:r>
            <a:r>
              <a:rPr lang="en-US" sz="1200" dirty="0" err="1"/>
              <a:t>поднесак</a:t>
            </a:r>
            <a:r>
              <a:rPr lang="en-US" sz="1200" dirty="0"/>
              <a:t> </a:t>
            </a:r>
            <a:r>
              <a:rPr lang="en-US" sz="1200" dirty="0" err="1"/>
              <a:t>у</a:t>
            </a:r>
            <a:r>
              <a:rPr lang="en-US" sz="1200" dirty="0"/>
              <a:t> </a:t>
            </a:r>
            <a:r>
              <a:rPr lang="en-US" sz="1200" dirty="0" err="1"/>
              <a:t>електронском</a:t>
            </a:r>
            <a:r>
              <a:rPr lang="en-US" sz="1200" dirty="0"/>
              <a:t> </a:t>
            </a:r>
            <a:r>
              <a:rPr lang="en-US" sz="1200" dirty="0" err="1"/>
              <a:t>формату</a:t>
            </a:r>
            <a:r>
              <a:rPr lang="en-US" sz="1200" dirty="0"/>
              <a:t> (.</a:t>
            </a:r>
            <a:r>
              <a:rPr lang="en-US" sz="1200" dirty="0" err="1"/>
              <a:t>pdf</a:t>
            </a:r>
            <a:r>
              <a:rPr lang="en-US" sz="1200" dirty="0"/>
              <a:t>, .</a:t>
            </a:r>
            <a:r>
              <a:rPr lang="en-US" sz="1200" dirty="0" err="1"/>
              <a:t>dwg</a:t>
            </a:r>
            <a:r>
              <a:rPr lang="en-US" sz="1200" dirty="0"/>
              <a:t> </a:t>
            </a:r>
            <a:r>
              <a:rPr lang="en-US" sz="1200" dirty="0" err="1"/>
              <a:t>или</a:t>
            </a:r>
            <a:r>
              <a:rPr lang="en-US" sz="1200" dirty="0"/>
              <a:t> .</a:t>
            </a:r>
            <a:r>
              <a:rPr lang="en-US" sz="1200" dirty="0" err="1"/>
              <a:t>dwf</a:t>
            </a:r>
            <a:r>
              <a:rPr lang="en-US" sz="1200" dirty="0"/>
              <a:t> (.</a:t>
            </a:r>
            <a:r>
              <a:rPr lang="en-US" sz="1200" dirty="0" err="1"/>
              <a:t>dwfx</a:t>
            </a:r>
            <a:r>
              <a:rPr lang="en-US" sz="1200" dirty="0"/>
              <a:t>) </a:t>
            </a:r>
            <a:r>
              <a:rPr lang="en-US" sz="1200" dirty="0" err="1"/>
              <a:t>формат</a:t>
            </a:r>
            <a:r>
              <a:rPr lang="en-US" sz="1200" dirty="0"/>
              <a:t>), </a:t>
            </a:r>
            <a:r>
              <a:rPr lang="en-US" sz="1200" dirty="0" err="1"/>
              <a:t>за</a:t>
            </a:r>
            <a:r>
              <a:rPr lang="en-US" sz="1200" dirty="0"/>
              <a:t> </a:t>
            </a:r>
            <a:r>
              <a:rPr lang="en-US" sz="1200" dirty="0" err="1"/>
              <a:t>потребе</a:t>
            </a:r>
            <a:r>
              <a:rPr lang="en-US" sz="1200" dirty="0"/>
              <a:t> </a:t>
            </a:r>
            <a:r>
              <a:rPr lang="en-US" sz="1200" dirty="0" err="1"/>
              <a:t>обједињене</a:t>
            </a:r>
            <a:r>
              <a:rPr lang="en-US" sz="1200" dirty="0"/>
              <a:t> </a:t>
            </a:r>
            <a:r>
              <a:rPr lang="en-US" sz="1200" dirty="0" err="1"/>
              <a:t>процедуре</a:t>
            </a:r>
            <a:r>
              <a:rPr lang="en-US" sz="1200" dirty="0"/>
              <a:t>.</a:t>
            </a:r>
          </a:p>
          <a:p>
            <a:pPr marL="171450" lvl="0" indent="-171450" fontAlgn="base">
              <a:buFont typeface="Arial"/>
              <a:buChar char="•"/>
            </a:pPr>
            <a:r>
              <a:rPr lang="en-US" sz="1200" b="1" dirty="0" err="1"/>
              <a:t>Овера</a:t>
            </a:r>
            <a:r>
              <a:rPr lang="en-US" sz="1200" b="1" dirty="0"/>
              <a:t> </a:t>
            </a:r>
            <a:r>
              <a:rPr lang="en-US" sz="1200" b="1" dirty="0" err="1"/>
              <a:t>техничке</a:t>
            </a:r>
            <a:r>
              <a:rPr lang="en-US" sz="1200" b="1" dirty="0"/>
              <a:t> </a:t>
            </a:r>
            <a:r>
              <a:rPr lang="en-US" sz="1200" b="1" dirty="0" err="1"/>
              <a:t>документације</a:t>
            </a:r>
            <a:r>
              <a:rPr lang="en-US" sz="1200" b="1" dirty="0"/>
              <a:t>,</a:t>
            </a:r>
            <a:r>
              <a:rPr lang="en-US" sz="1200" dirty="0"/>
              <a:t> </a:t>
            </a:r>
            <a:r>
              <a:rPr lang="en-US" sz="1200" dirty="0" err="1"/>
              <a:t>састављене</a:t>
            </a:r>
            <a:r>
              <a:rPr lang="en-US" sz="1200" dirty="0"/>
              <a:t> </a:t>
            </a:r>
            <a:r>
              <a:rPr lang="en-US" sz="1200" dirty="0" err="1"/>
              <a:t>у</a:t>
            </a:r>
            <a:r>
              <a:rPr lang="en-US" sz="1200" dirty="0"/>
              <a:t> </a:t>
            </a:r>
            <a:r>
              <a:rPr lang="en-US" sz="1200" dirty="0" err="1"/>
              <a:t>електронској</a:t>
            </a:r>
            <a:r>
              <a:rPr lang="en-US" sz="1200" dirty="0"/>
              <a:t> </a:t>
            </a:r>
            <a:r>
              <a:rPr lang="en-US" sz="1200" dirty="0" err="1"/>
              <a:t>форми</a:t>
            </a:r>
            <a:r>
              <a:rPr lang="en-US" sz="1200" dirty="0"/>
              <a:t> </a:t>
            </a:r>
            <a:r>
              <a:rPr lang="en-US" sz="1200" dirty="0" err="1"/>
              <a:t>за</a:t>
            </a:r>
            <a:r>
              <a:rPr lang="en-US" sz="1200" dirty="0"/>
              <a:t> </a:t>
            </a:r>
            <a:r>
              <a:rPr lang="en-US" sz="1200" dirty="0" err="1"/>
              <a:t>потребе</a:t>
            </a:r>
            <a:r>
              <a:rPr lang="en-US" sz="1200" dirty="0"/>
              <a:t> </a:t>
            </a:r>
            <a:r>
              <a:rPr lang="en-US" sz="1200" dirty="0" err="1"/>
              <a:t>обједињене</a:t>
            </a:r>
            <a:r>
              <a:rPr lang="en-US" sz="1200" dirty="0"/>
              <a:t> </a:t>
            </a:r>
            <a:r>
              <a:rPr lang="en-US" sz="1200" dirty="0" err="1"/>
              <a:t>процедуре</a:t>
            </a:r>
            <a:r>
              <a:rPr lang="en-US" sz="1200" dirty="0"/>
              <a:t>, </a:t>
            </a:r>
            <a:r>
              <a:rPr lang="en-US" sz="1200" dirty="0" err="1"/>
              <a:t>јесте</a:t>
            </a:r>
            <a:r>
              <a:rPr lang="en-US" sz="1200" dirty="0"/>
              <a:t> </a:t>
            </a:r>
            <a:r>
              <a:rPr lang="en-US" sz="1200" dirty="0" err="1"/>
              <a:t>стављање</a:t>
            </a:r>
            <a:r>
              <a:rPr lang="en-US" sz="1200" dirty="0"/>
              <a:t> </a:t>
            </a:r>
            <a:r>
              <a:rPr lang="en-US" sz="1200" dirty="0" err="1"/>
              <a:t>на</a:t>
            </a:r>
            <a:r>
              <a:rPr lang="en-US" sz="1200" dirty="0"/>
              <a:t> </a:t>
            </a:r>
            <a:r>
              <a:rPr lang="en-US" sz="1200" dirty="0" err="1"/>
              <a:t>ту</a:t>
            </a:r>
            <a:r>
              <a:rPr lang="en-US" sz="1200" dirty="0"/>
              <a:t> </a:t>
            </a:r>
            <a:r>
              <a:rPr lang="en-US" sz="1200" dirty="0" err="1"/>
              <a:t>документацију</a:t>
            </a:r>
            <a:r>
              <a:rPr lang="en-US" sz="1200" dirty="0"/>
              <a:t> </a:t>
            </a:r>
            <a:r>
              <a:rPr lang="en-US" sz="1200" dirty="0" err="1"/>
              <a:t>квалификованог</a:t>
            </a:r>
            <a:r>
              <a:rPr lang="en-US" sz="1200" dirty="0"/>
              <a:t> </a:t>
            </a:r>
            <a:r>
              <a:rPr lang="en-US" sz="1200" dirty="0" err="1"/>
              <a:t>електронског</a:t>
            </a:r>
            <a:r>
              <a:rPr lang="en-US" sz="1200" dirty="0"/>
              <a:t> </a:t>
            </a:r>
            <a:r>
              <a:rPr lang="en-US" sz="1200" dirty="0" err="1"/>
              <a:t>потписа</a:t>
            </a:r>
            <a:r>
              <a:rPr lang="en-US" sz="1200" dirty="0"/>
              <a:t> </a:t>
            </a:r>
            <a:r>
              <a:rPr lang="en-US" sz="1200" dirty="0" err="1"/>
              <a:t>законског</a:t>
            </a:r>
            <a:r>
              <a:rPr lang="en-US" sz="1200" dirty="0"/>
              <a:t> </a:t>
            </a:r>
            <a:r>
              <a:rPr lang="en-US" sz="1200" dirty="0" err="1"/>
              <a:t>заступника</a:t>
            </a:r>
            <a:r>
              <a:rPr lang="en-US" sz="1200" dirty="0"/>
              <a:t>, </a:t>
            </a:r>
            <a:r>
              <a:rPr lang="en-US" sz="1200" dirty="0" err="1"/>
              <a:t>односно</a:t>
            </a:r>
            <a:r>
              <a:rPr lang="en-US" sz="1200" dirty="0"/>
              <a:t> </a:t>
            </a:r>
            <a:r>
              <a:rPr lang="en-US" sz="1200" dirty="0" err="1"/>
              <a:t>овлашћеног</a:t>
            </a:r>
            <a:r>
              <a:rPr lang="en-US" sz="1200" dirty="0"/>
              <a:t> </a:t>
            </a:r>
            <a:r>
              <a:rPr lang="en-US" sz="1200" dirty="0" err="1"/>
              <a:t>лица</a:t>
            </a:r>
            <a:r>
              <a:rPr lang="en-US" sz="1200" dirty="0"/>
              <a:t> </a:t>
            </a:r>
            <a:r>
              <a:rPr lang="en-US" sz="1200" dirty="0" err="1"/>
              <a:t>пројектне</a:t>
            </a:r>
            <a:r>
              <a:rPr lang="en-US" sz="1200" dirty="0"/>
              <a:t> </a:t>
            </a:r>
            <a:r>
              <a:rPr lang="en-US" sz="1200" dirty="0" err="1"/>
              <a:t>организације</a:t>
            </a:r>
            <a:r>
              <a:rPr lang="en-US" sz="1200" dirty="0"/>
              <a:t> </a:t>
            </a:r>
            <a:r>
              <a:rPr lang="en-US" sz="1200" dirty="0" err="1"/>
              <a:t>и</a:t>
            </a:r>
            <a:r>
              <a:rPr lang="en-US" sz="1200" dirty="0"/>
              <a:t> </a:t>
            </a:r>
            <a:r>
              <a:rPr lang="en-US" sz="1200" dirty="0" err="1"/>
              <a:t>печата</a:t>
            </a:r>
            <a:r>
              <a:rPr lang="en-US" sz="1200" dirty="0"/>
              <a:t> </a:t>
            </a:r>
            <a:r>
              <a:rPr lang="en-US" sz="1200" dirty="0" err="1"/>
              <a:t>те</a:t>
            </a:r>
            <a:r>
              <a:rPr lang="en-US" sz="1200" dirty="0"/>
              <a:t> </a:t>
            </a:r>
            <a:r>
              <a:rPr lang="en-US" sz="1200" dirty="0" err="1"/>
              <a:t>пројектне</a:t>
            </a:r>
            <a:r>
              <a:rPr lang="en-US" sz="1200" dirty="0"/>
              <a:t> </a:t>
            </a:r>
            <a:r>
              <a:rPr lang="en-US" sz="1200" dirty="0" err="1"/>
              <a:t>организације</a:t>
            </a:r>
            <a:r>
              <a:rPr lang="en-US" sz="1200" dirty="0"/>
              <a:t>, </a:t>
            </a:r>
            <a:r>
              <a:rPr lang="en-US" sz="1200" dirty="0" err="1"/>
              <a:t>као</a:t>
            </a:r>
            <a:r>
              <a:rPr lang="en-US" sz="1200" dirty="0"/>
              <a:t> </a:t>
            </a:r>
            <a:r>
              <a:rPr lang="en-US" sz="1200" dirty="0" err="1"/>
              <a:t>и</a:t>
            </a:r>
            <a:r>
              <a:rPr lang="en-US" sz="1200" dirty="0"/>
              <a:t> </a:t>
            </a:r>
            <a:r>
              <a:rPr lang="en-US" sz="1200" dirty="0" err="1"/>
              <a:t>квалификованих</a:t>
            </a:r>
            <a:r>
              <a:rPr lang="en-US" sz="1200" dirty="0"/>
              <a:t> </a:t>
            </a:r>
            <a:r>
              <a:rPr lang="en-US" sz="1200" dirty="0" err="1"/>
              <a:t>електронских</a:t>
            </a:r>
            <a:r>
              <a:rPr lang="en-US" sz="1200" dirty="0"/>
              <a:t> </a:t>
            </a:r>
            <a:r>
              <a:rPr lang="en-US" sz="1200" dirty="0" err="1"/>
              <a:t>потписа</a:t>
            </a:r>
            <a:r>
              <a:rPr lang="en-US" sz="1200" dirty="0"/>
              <a:t> </a:t>
            </a:r>
            <a:r>
              <a:rPr lang="en-US" sz="1200" dirty="0" err="1"/>
              <a:t>и</a:t>
            </a:r>
            <a:r>
              <a:rPr lang="en-US" sz="1200" dirty="0"/>
              <a:t> </a:t>
            </a:r>
            <a:r>
              <a:rPr lang="en-US" sz="1200" dirty="0" err="1"/>
              <a:t>печата</a:t>
            </a:r>
            <a:r>
              <a:rPr lang="en-US" sz="1200" dirty="0"/>
              <a:t> </a:t>
            </a:r>
            <a:r>
              <a:rPr lang="en-US" sz="1200" dirty="0" err="1"/>
              <a:t>личне</a:t>
            </a:r>
            <a:r>
              <a:rPr lang="en-US" sz="1200" dirty="0"/>
              <a:t> </a:t>
            </a:r>
            <a:r>
              <a:rPr lang="en-US" sz="1200" dirty="0" err="1"/>
              <a:t>лиценце</a:t>
            </a:r>
            <a:r>
              <a:rPr lang="en-US" sz="1200" dirty="0"/>
              <a:t> </a:t>
            </a:r>
            <a:r>
              <a:rPr lang="en-US" sz="1200" dirty="0" err="1"/>
              <a:t>одговорног</a:t>
            </a:r>
            <a:r>
              <a:rPr lang="en-US" sz="1200" dirty="0"/>
              <a:t> </a:t>
            </a:r>
            <a:r>
              <a:rPr lang="en-US" sz="1200" dirty="0" err="1"/>
              <a:t>и</a:t>
            </a:r>
            <a:r>
              <a:rPr lang="en-US" sz="1200" dirty="0"/>
              <a:t>/</a:t>
            </a:r>
            <a:r>
              <a:rPr lang="en-US" sz="1200" dirty="0" err="1"/>
              <a:t>или</a:t>
            </a:r>
            <a:r>
              <a:rPr lang="en-US" sz="1200" dirty="0"/>
              <a:t> </a:t>
            </a:r>
            <a:r>
              <a:rPr lang="en-US" sz="1200" dirty="0" err="1"/>
              <a:t>главног</a:t>
            </a:r>
            <a:r>
              <a:rPr lang="en-US" sz="1200" dirty="0"/>
              <a:t> </a:t>
            </a:r>
            <a:r>
              <a:rPr lang="en-US" sz="1200" dirty="0" err="1"/>
              <a:t>пројектанта</a:t>
            </a:r>
            <a:r>
              <a:rPr lang="en-US" sz="1200" dirty="0"/>
              <a:t>, </a:t>
            </a:r>
            <a:r>
              <a:rPr lang="en-US" sz="1200" dirty="0" err="1"/>
              <a:t>када</a:t>
            </a:r>
            <a:r>
              <a:rPr lang="en-US" sz="1200" dirty="0"/>
              <a:t> </a:t>
            </a:r>
            <a:r>
              <a:rPr lang="en-US" sz="1200" dirty="0" err="1"/>
              <a:t>је</a:t>
            </a:r>
            <a:r>
              <a:rPr lang="en-US" sz="1200" dirty="0"/>
              <a:t> </a:t>
            </a:r>
            <a:r>
              <a:rPr lang="en-US" sz="1200" dirty="0" err="1"/>
              <a:t>то</a:t>
            </a:r>
            <a:r>
              <a:rPr lang="en-US" sz="1200" dirty="0"/>
              <a:t> </a:t>
            </a:r>
            <a:r>
              <a:rPr lang="en-US" sz="1200" dirty="0" err="1"/>
              <a:t>прописано</a:t>
            </a:r>
            <a:r>
              <a:rPr lang="en-US" sz="1200" dirty="0"/>
              <a:t> </a:t>
            </a:r>
            <a:r>
              <a:rPr lang="en-US" sz="1200" dirty="0" err="1"/>
              <a:t>Правилником</a:t>
            </a:r>
            <a:r>
              <a:rPr lang="en-US" sz="1200" dirty="0"/>
              <a:t> ПТД </a:t>
            </a:r>
            <a:r>
              <a:rPr lang="en-US" sz="1200" dirty="0" err="1"/>
              <a:t>и</a:t>
            </a:r>
            <a:r>
              <a:rPr lang="en-US" sz="1200" dirty="0"/>
              <a:t> </a:t>
            </a:r>
            <a:r>
              <a:rPr lang="en-US" sz="1200" dirty="0" err="1"/>
              <a:t>Правилником</a:t>
            </a:r>
            <a:r>
              <a:rPr lang="en-US" sz="1200" dirty="0"/>
              <a:t> ПТП.</a:t>
            </a:r>
          </a:p>
          <a:p>
            <a:pPr marL="171450" lvl="0" indent="-171450" fontAlgn="base">
              <a:buFont typeface="Arial"/>
              <a:buChar char="•"/>
            </a:pPr>
            <a:r>
              <a:rPr lang="en-US" sz="1200" b="1" dirty="0" err="1"/>
              <a:t>Превођење</a:t>
            </a:r>
            <a:r>
              <a:rPr lang="en-US" sz="1200" b="1" dirty="0"/>
              <a:t> </a:t>
            </a:r>
            <a:r>
              <a:rPr lang="en-US" sz="1200" b="1" dirty="0" err="1"/>
              <a:t>документа</a:t>
            </a:r>
            <a:r>
              <a:rPr lang="en-US" sz="1200" b="1" dirty="0"/>
              <a:t> </a:t>
            </a:r>
            <a:r>
              <a:rPr lang="en-US" sz="1200" b="1" dirty="0" err="1"/>
              <a:t>у</a:t>
            </a:r>
            <a:r>
              <a:rPr lang="en-US" sz="1200" b="1" dirty="0"/>
              <a:t> </a:t>
            </a:r>
            <a:r>
              <a:rPr lang="en-US" sz="1200" b="1" dirty="0" err="1"/>
              <a:t>електронску</a:t>
            </a:r>
            <a:r>
              <a:rPr lang="en-US" sz="1200" b="1" dirty="0"/>
              <a:t> </a:t>
            </a:r>
            <a:r>
              <a:rPr lang="en-US" sz="1200" b="1" dirty="0" err="1"/>
              <a:t>форму</a:t>
            </a:r>
            <a:r>
              <a:rPr lang="en-US" sz="1200" dirty="0"/>
              <a:t> </a:t>
            </a:r>
            <a:r>
              <a:rPr lang="en-US" sz="1200" dirty="0" err="1"/>
              <a:t>јесте</a:t>
            </a:r>
            <a:r>
              <a:rPr lang="en-US" sz="1200" dirty="0"/>
              <a:t> </a:t>
            </a:r>
            <a:r>
              <a:rPr lang="en-US" sz="1200" dirty="0" err="1"/>
              <a:t>скенирање</a:t>
            </a:r>
            <a:r>
              <a:rPr lang="en-US" sz="1200" dirty="0"/>
              <a:t> </a:t>
            </a:r>
            <a:r>
              <a:rPr lang="en-US" sz="1200" dirty="0" err="1"/>
              <a:t>документа</a:t>
            </a:r>
            <a:r>
              <a:rPr lang="en-US" sz="1200" dirty="0"/>
              <a:t> </a:t>
            </a:r>
            <a:r>
              <a:rPr lang="en-US" sz="1200" dirty="0" err="1"/>
              <a:t>састављеног</a:t>
            </a:r>
            <a:r>
              <a:rPr lang="en-US" sz="1200" dirty="0"/>
              <a:t> </a:t>
            </a:r>
            <a:r>
              <a:rPr lang="en-US" sz="1200" dirty="0" err="1"/>
              <a:t>у</a:t>
            </a:r>
            <a:r>
              <a:rPr lang="en-US" sz="1200" dirty="0"/>
              <a:t> </a:t>
            </a:r>
            <a:r>
              <a:rPr lang="en-US" sz="1200" dirty="0" err="1"/>
              <a:t>папирној</a:t>
            </a:r>
            <a:r>
              <a:rPr lang="en-US" sz="1200" dirty="0"/>
              <a:t> </a:t>
            </a:r>
            <a:r>
              <a:rPr lang="en-US" sz="1200" dirty="0" err="1"/>
              <a:t>форми</a:t>
            </a:r>
            <a:r>
              <a:rPr lang="en-US" sz="1200" dirty="0"/>
              <a:t> (</a:t>
            </a:r>
            <a:r>
              <a:rPr lang="en-US" sz="1200" dirty="0" err="1"/>
              <a:t>превођење</a:t>
            </a:r>
            <a:r>
              <a:rPr lang="en-US" sz="1200" dirty="0"/>
              <a:t> </a:t>
            </a:r>
            <a:r>
              <a:rPr lang="en-US" sz="1200" dirty="0" err="1"/>
              <a:t>у</a:t>
            </a:r>
            <a:r>
              <a:rPr lang="en-US" sz="1200" dirty="0"/>
              <a:t> </a:t>
            </a:r>
            <a:r>
              <a:rPr lang="en-US" sz="1200" dirty="0" err="1"/>
              <a:t>pdf</a:t>
            </a:r>
            <a:r>
              <a:rPr lang="en-US" sz="1200" dirty="0"/>
              <a:t> </a:t>
            </a:r>
            <a:r>
              <a:rPr lang="en-US" sz="1200" dirty="0" err="1"/>
              <a:t>формат</a:t>
            </a:r>
            <a:r>
              <a:rPr lang="en-US" sz="1200" dirty="0"/>
              <a:t>) </a:t>
            </a:r>
            <a:r>
              <a:rPr lang="en-US" sz="1200" dirty="0" err="1"/>
              <a:t>и</a:t>
            </a:r>
            <a:r>
              <a:rPr lang="en-US" sz="1200" dirty="0"/>
              <a:t> </a:t>
            </a:r>
            <a:r>
              <a:rPr lang="en-US" sz="1200" dirty="0" err="1"/>
              <a:t>потврђивање</a:t>
            </a:r>
            <a:r>
              <a:rPr lang="en-US" sz="1200" dirty="0"/>
              <a:t>, </a:t>
            </a:r>
            <a:r>
              <a:rPr lang="en-US" sz="1200" dirty="0" err="1"/>
              <a:t>за</a:t>
            </a:r>
            <a:r>
              <a:rPr lang="en-US" sz="1200" dirty="0"/>
              <a:t> </a:t>
            </a:r>
            <a:r>
              <a:rPr lang="en-US" sz="1200" dirty="0" err="1"/>
              <a:t>потребе</a:t>
            </a:r>
            <a:r>
              <a:rPr lang="en-US" sz="1200" dirty="0"/>
              <a:t> </a:t>
            </a:r>
            <a:r>
              <a:rPr lang="en-US" sz="1200" dirty="0" err="1"/>
              <a:t>обједињене</a:t>
            </a:r>
            <a:r>
              <a:rPr lang="en-US" sz="1200" dirty="0"/>
              <a:t> </a:t>
            </a:r>
            <a:r>
              <a:rPr lang="en-US" sz="1200" dirty="0" err="1"/>
              <a:t>процедуре</a:t>
            </a:r>
            <a:r>
              <a:rPr lang="en-US" sz="1200" dirty="0"/>
              <a:t>, </a:t>
            </a:r>
            <a:r>
              <a:rPr lang="en-US" sz="1200" dirty="0" err="1"/>
              <a:t>квалификованим</a:t>
            </a:r>
            <a:r>
              <a:rPr lang="en-US" sz="1200" dirty="0"/>
              <a:t> </a:t>
            </a:r>
            <a:r>
              <a:rPr lang="en-US" sz="1200" dirty="0" err="1"/>
              <a:t>електронским</a:t>
            </a:r>
            <a:r>
              <a:rPr lang="en-US" sz="1200" dirty="0"/>
              <a:t> </a:t>
            </a:r>
            <a:r>
              <a:rPr lang="en-US" sz="1200" dirty="0" err="1"/>
              <a:t>потписом</a:t>
            </a:r>
            <a:r>
              <a:rPr lang="en-US" sz="1200" dirty="0"/>
              <a:t> </a:t>
            </a:r>
            <a:r>
              <a:rPr lang="en-US" sz="1200" dirty="0" err="1"/>
              <a:t>да</a:t>
            </a:r>
            <a:r>
              <a:rPr lang="en-US" sz="1200" dirty="0"/>
              <a:t> </a:t>
            </a:r>
            <a:r>
              <a:rPr lang="en-US" sz="1200" dirty="0" err="1"/>
              <a:t>је</a:t>
            </a:r>
            <a:r>
              <a:rPr lang="en-US" sz="1200" dirty="0"/>
              <a:t> </a:t>
            </a:r>
            <a:r>
              <a:rPr lang="en-US" sz="1200" dirty="0" err="1"/>
              <a:t>та</a:t>
            </a:r>
            <a:r>
              <a:rPr lang="en-US" sz="1200" dirty="0"/>
              <a:t> </a:t>
            </a:r>
            <a:r>
              <a:rPr lang="en-US" sz="1200" dirty="0" err="1"/>
              <a:t>електронска</a:t>
            </a:r>
            <a:r>
              <a:rPr lang="en-US" sz="1200" dirty="0"/>
              <a:t> </a:t>
            </a:r>
            <a:r>
              <a:rPr lang="en-US" sz="1200" dirty="0" err="1"/>
              <a:t>копија</a:t>
            </a:r>
            <a:r>
              <a:rPr lang="en-US" sz="1200" dirty="0"/>
              <a:t> </a:t>
            </a:r>
            <a:r>
              <a:rPr lang="en-US" sz="1200" dirty="0" err="1"/>
              <a:t>верна</a:t>
            </a:r>
            <a:r>
              <a:rPr lang="en-US" sz="1200" dirty="0"/>
              <a:t> </a:t>
            </a:r>
            <a:r>
              <a:rPr lang="en-US" sz="1200" dirty="0" err="1"/>
              <a:t>оригиналу</a:t>
            </a:r>
            <a:r>
              <a:rPr lang="en-US" sz="1200" dirty="0"/>
              <a:t>.</a:t>
            </a:r>
          </a:p>
          <a:p>
            <a:pPr marL="171450" lvl="0" indent="-171450" fontAlgn="base">
              <a:buFont typeface="Arial"/>
              <a:buChar char="•"/>
            </a:pPr>
            <a:r>
              <a:rPr lang="en-US" sz="1200" b="1" dirty="0" err="1"/>
              <a:t>Превођење</a:t>
            </a:r>
            <a:r>
              <a:rPr lang="en-US" sz="1200" b="1" dirty="0"/>
              <a:t> </a:t>
            </a:r>
            <a:r>
              <a:rPr lang="en-US" sz="1200" b="1" dirty="0" err="1"/>
              <a:t>техничке</a:t>
            </a:r>
            <a:r>
              <a:rPr lang="en-US" sz="1200" b="1" dirty="0"/>
              <a:t> </a:t>
            </a:r>
            <a:r>
              <a:rPr lang="en-US" sz="1200" b="1" dirty="0" err="1"/>
              <a:t>документације</a:t>
            </a:r>
            <a:r>
              <a:rPr lang="en-US" sz="1200" b="1" dirty="0"/>
              <a:t> </a:t>
            </a:r>
            <a:r>
              <a:rPr lang="en-US" sz="1200" b="1" dirty="0" err="1"/>
              <a:t>у</a:t>
            </a:r>
            <a:r>
              <a:rPr lang="en-US" sz="1200" b="1" dirty="0"/>
              <a:t> </a:t>
            </a:r>
            <a:r>
              <a:rPr lang="en-US" sz="1200" b="1" dirty="0" err="1"/>
              <a:t>електронску</a:t>
            </a:r>
            <a:r>
              <a:rPr lang="en-US" sz="1200" b="1" dirty="0"/>
              <a:t> </a:t>
            </a:r>
            <a:r>
              <a:rPr lang="en-US" sz="1200" b="1" dirty="0" err="1"/>
              <a:t>форму</a:t>
            </a:r>
            <a:r>
              <a:rPr lang="en-US" sz="1200" dirty="0"/>
              <a:t> </a:t>
            </a:r>
            <a:r>
              <a:rPr lang="en-US" sz="1200" dirty="0" err="1"/>
              <a:t>јесте</a:t>
            </a:r>
            <a:r>
              <a:rPr lang="en-US" sz="1200" dirty="0"/>
              <a:t> </a:t>
            </a:r>
            <a:r>
              <a:rPr lang="en-US" sz="1200" dirty="0" err="1"/>
              <a:t>скенирање</a:t>
            </a:r>
            <a:r>
              <a:rPr lang="en-US" sz="1200" dirty="0"/>
              <a:t> </a:t>
            </a:r>
            <a:r>
              <a:rPr lang="en-US" sz="1200" dirty="0" err="1"/>
              <a:t>те</a:t>
            </a:r>
            <a:r>
              <a:rPr lang="en-US" sz="1200" dirty="0"/>
              <a:t> </a:t>
            </a:r>
            <a:r>
              <a:rPr lang="en-US" sz="1200" dirty="0" err="1"/>
              <a:t>документације</a:t>
            </a:r>
            <a:r>
              <a:rPr lang="en-US" sz="1200" dirty="0"/>
              <a:t> </a:t>
            </a:r>
            <a:r>
              <a:rPr lang="en-US" sz="1200" dirty="0" err="1"/>
              <a:t>састављене</a:t>
            </a:r>
            <a:r>
              <a:rPr lang="en-US" sz="1200" dirty="0"/>
              <a:t> </a:t>
            </a:r>
            <a:r>
              <a:rPr lang="en-US" sz="1200" dirty="0" err="1"/>
              <a:t>у</a:t>
            </a:r>
            <a:r>
              <a:rPr lang="en-US" sz="1200" dirty="0"/>
              <a:t> </a:t>
            </a:r>
            <a:r>
              <a:rPr lang="en-US" sz="1200" dirty="0" err="1"/>
              <a:t>папирној</a:t>
            </a:r>
            <a:r>
              <a:rPr lang="en-US" sz="1200" dirty="0"/>
              <a:t> </a:t>
            </a:r>
            <a:r>
              <a:rPr lang="en-US" sz="1200" dirty="0" err="1"/>
              <a:t>форми</a:t>
            </a:r>
            <a:r>
              <a:rPr lang="en-US" sz="1200" dirty="0"/>
              <a:t> (</a:t>
            </a:r>
            <a:r>
              <a:rPr lang="en-US" sz="1200" dirty="0" err="1"/>
              <a:t>превођење</a:t>
            </a:r>
            <a:r>
              <a:rPr lang="en-US" sz="1200" dirty="0"/>
              <a:t> </a:t>
            </a:r>
            <a:r>
              <a:rPr lang="en-US" sz="1200" dirty="0" err="1"/>
              <a:t>у</a:t>
            </a:r>
            <a:r>
              <a:rPr lang="en-US" sz="1200" dirty="0"/>
              <a:t> .</a:t>
            </a:r>
            <a:r>
              <a:rPr lang="en-US" sz="1200" dirty="0" err="1"/>
              <a:t>pdf</a:t>
            </a:r>
            <a:r>
              <a:rPr lang="en-US" sz="1200" dirty="0"/>
              <a:t> </a:t>
            </a:r>
            <a:r>
              <a:rPr lang="en-US" sz="1200" dirty="0" err="1"/>
              <a:t>формат</a:t>
            </a:r>
            <a:r>
              <a:rPr lang="en-US" sz="1200" dirty="0"/>
              <a:t>), </a:t>
            </a:r>
            <a:r>
              <a:rPr lang="en-US" sz="1200" dirty="0" err="1"/>
              <a:t>својеручно</a:t>
            </a:r>
            <a:r>
              <a:rPr lang="en-US" sz="1200" dirty="0"/>
              <a:t> </a:t>
            </a:r>
            <a:r>
              <a:rPr lang="en-US" sz="1200" dirty="0" err="1"/>
              <a:t>потписане</a:t>
            </a:r>
            <a:r>
              <a:rPr lang="en-US" sz="1200" dirty="0"/>
              <a:t> </a:t>
            </a:r>
            <a:r>
              <a:rPr lang="en-US" sz="1200" dirty="0" err="1"/>
              <a:t>и</a:t>
            </a:r>
            <a:r>
              <a:rPr lang="en-US" sz="1200" dirty="0"/>
              <a:t> </a:t>
            </a:r>
            <a:r>
              <a:rPr lang="en-US" sz="1200" dirty="0" err="1"/>
              <a:t>оверене</a:t>
            </a:r>
            <a:r>
              <a:rPr lang="en-US" sz="1200" dirty="0"/>
              <a:t> </a:t>
            </a:r>
            <a:r>
              <a:rPr lang="en-US" sz="1200" dirty="0" err="1"/>
              <a:t>печатом</a:t>
            </a:r>
            <a:r>
              <a:rPr lang="en-US" sz="1200" dirty="0"/>
              <a:t> </a:t>
            </a:r>
            <a:r>
              <a:rPr lang="en-US" sz="1200" dirty="0" err="1"/>
              <a:t>пројектне</a:t>
            </a:r>
            <a:r>
              <a:rPr lang="en-US" sz="1200" dirty="0"/>
              <a:t> </a:t>
            </a:r>
            <a:r>
              <a:rPr lang="en-US" sz="1200" dirty="0" err="1"/>
              <a:t>организације</a:t>
            </a:r>
            <a:r>
              <a:rPr lang="en-US" sz="1200" dirty="0"/>
              <a:t> </a:t>
            </a:r>
            <a:r>
              <a:rPr lang="en-US" sz="1200" dirty="0" err="1"/>
              <a:t>и</a:t>
            </a:r>
            <a:r>
              <a:rPr lang="en-US" sz="1200" dirty="0"/>
              <a:t> </a:t>
            </a:r>
            <a:r>
              <a:rPr lang="en-US" sz="1200" dirty="0" err="1"/>
              <a:t>личних</a:t>
            </a:r>
            <a:r>
              <a:rPr lang="en-US" sz="1200" dirty="0"/>
              <a:t> </a:t>
            </a:r>
            <a:r>
              <a:rPr lang="en-US" sz="1200" dirty="0" err="1"/>
              <a:t>лиценци</a:t>
            </a:r>
            <a:r>
              <a:rPr lang="en-US" sz="1200" dirty="0"/>
              <a:t>, </a:t>
            </a:r>
            <a:r>
              <a:rPr lang="en-US" sz="1200" dirty="0" err="1"/>
              <a:t>у</a:t>
            </a:r>
            <a:r>
              <a:rPr lang="en-US" sz="1200" dirty="0"/>
              <a:t> </a:t>
            </a:r>
            <a:r>
              <a:rPr lang="en-US" sz="1200" dirty="0" err="1"/>
              <a:t>складу</a:t>
            </a:r>
            <a:r>
              <a:rPr lang="en-US" sz="1200" dirty="0"/>
              <a:t> </a:t>
            </a:r>
            <a:r>
              <a:rPr lang="en-US" sz="1200" dirty="0" err="1"/>
              <a:t>са</a:t>
            </a:r>
            <a:r>
              <a:rPr lang="en-US" sz="1200" dirty="0"/>
              <a:t> </a:t>
            </a:r>
            <a:r>
              <a:rPr lang="en-US" sz="1200" dirty="0" err="1"/>
              <a:t>Правилником</a:t>
            </a:r>
            <a:r>
              <a:rPr lang="en-US" sz="1200" dirty="0"/>
              <a:t> ПТД </a:t>
            </a:r>
            <a:r>
              <a:rPr lang="en-US" sz="1200" dirty="0" err="1"/>
              <a:t>и</a:t>
            </a:r>
            <a:r>
              <a:rPr lang="en-US" sz="1200" dirty="0"/>
              <a:t> </a:t>
            </a:r>
            <a:r>
              <a:rPr lang="en-US" sz="1200" dirty="0" err="1"/>
              <a:t>Правилником</a:t>
            </a:r>
            <a:r>
              <a:rPr lang="en-US" sz="1200" dirty="0"/>
              <a:t> ПТП, </a:t>
            </a:r>
            <a:r>
              <a:rPr lang="en-US" sz="1200" dirty="0" err="1"/>
              <a:t>и</a:t>
            </a:r>
            <a:r>
              <a:rPr lang="en-US" sz="1200" dirty="0"/>
              <a:t> </a:t>
            </a:r>
            <a:r>
              <a:rPr lang="en-US" sz="1200" dirty="0" err="1"/>
              <a:t>потврђивање</a:t>
            </a:r>
            <a:r>
              <a:rPr lang="en-US" sz="1200" dirty="0"/>
              <a:t> </a:t>
            </a:r>
            <a:r>
              <a:rPr lang="en-US" sz="1200" dirty="0" err="1"/>
              <a:t>електронским</a:t>
            </a:r>
            <a:r>
              <a:rPr lang="en-US" sz="1200" dirty="0"/>
              <a:t> </a:t>
            </a:r>
            <a:r>
              <a:rPr lang="en-US" sz="1200" dirty="0" err="1"/>
              <a:t>потписом</a:t>
            </a:r>
            <a:r>
              <a:rPr lang="en-US" sz="1200" dirty="0"/>
              <a:t>, </a:t>
            </a:r>
            <a:r>
              <a:rPr lang="en-US" sz="1200" dirty="0" err="1"/>
              <a:t>за</a:t>
            </a:r>
            <a:r>
              <a:rPr lang="en-US" sz="1200" dirty="0"/>
              <a:t> </a:t>
            </a:r>
            <a:r>
              <a:rPr lang="en-US" sz="1200" dirty="0" err="1"/>
              <a:t>потребе</a:t>
            </a:r>
            <a:r>
              <a:rPr lang="en-US" sz="1200" dirty="0"/>
              <a:t> </a:t>
            </a:r>
            <a:r>
              <a:rPr lang="en-US" sz="1200" dirty="0" err="1"/>
              <a:t>обједињене</a:t>
            </a:r>
            <a:r>
              <a:rPr lang="en-US" sz="1200" dirty="0"/>
              <a:t> </a:t>
            </a:r>
            <a:r>
              <a:rPr lang="en-US" sz="1200" dirty="0" err="1"/>
              <a:t>процедуре</a:t>
            </a:r>
            <a:r>
              <a:rPr lang="en-US" sz="1200" dirty="0"/>
              <a:t>, </a:t>
            </a:r>
            <a:r>
              <a:rPr lang="en-US" sz="1200" dirty="0" err="1"/>
              <a:t>да</a:t>
            </a:r>
            <a:r>
              <a:rPr lang="en-US" sz="1200" dirty="0"/>
              <a:t> </a:t>
            </a:r>
            <a:r>
              <a:rPr lang="en-US" sz="1200" dirty="0" err="1"/>
              <a:t>је</a:t>
            </a:r>
            <a:r>
              <a:rPr lang="en-US" sz="1200" dirty="0"/>
              <a:t> </a:t>
            </a:r>
            <a:r>
              <a:rPr lang="en-US" sz="1200" dirty="0" err="1"/>
              <a:t>та</a:t>
            </a:r>
            <a:r>
              <a:rPr lang="en-US" sz="1200" dirty="0"/>
              <a:t> </a:t>
            </a:r>
            <a:r>
              <a:rPr lang="en-US" sz="1200" dirty="0" err="1"/>
              <a:t>електронска</a:t>
            </a:r>
            <a:r>
              <a:rPr lang="en-US" sz="1200" dirty="0"/>
              <a:t> </a:t>
            </a:r>
            <a:r>
              <a:rPr lang="en-US" sz="1200" dirty="0" err="1"/>
              <a:t>копија</a:t>
            </a:r>
            <a:r>
              <a:rPr lang="en-US" sz="1200" dirty="0"/>
              <a:t> </a:t>
            </a:r>
            <a:r>
              <a:rPr lang="en-US" sz="1200" dirty="0" err="1"/>
              <a:t>верна</a:t>
            </a:r>
            <a:r>
              <a:rPr lang="en-US" sz="1200" dirty="0"/>
              <a:t> </a:t>
            </a:r>
            <a:r>
              <a:rPr lang="en-US" sz="1200" dirty="0" err="1"/>
              <a:t>оригиналу</a:t>
            </a:r>
            <a:r>
              <a:rPr lang="en-US" sz="1200" dirty="0"/>
              <a:t> </a:t>
            </a:r>
            <a:r>
              <a:rPr lang="en-US" sz="1200" dirty="0" err="1"/>
              <a:t>те</a:t>
            </a:r>
            <a:r>
              <a:rPr lang="en-US" sz="1200" dirty="0"/>
              <a:t> </a:t>
            </a:r>
            <a:r>
              <a:rPr lang="en-US" sz="1200" dirty="0" err="1"/>
              <a:t>техничке</a:t>
            </a:r>
            <a:r>
              <a:rPr lang="en-US" sz="1200" dirty="0"/>
              <a:t> </a:t>
            </a:r>
            <a:r>
              <a:rPr lang="en-US" sz="1200" dirty="0" err="1"/>
              <a:t>документације</a:t>
            </a:r>
            <a:r>
              <a:rPr lang="en-US" sz="1200" dirty="0"/>
              <a:t>. </a:t>
            </a:r>
            <a:r>
              <a:rPr lang="en-US" sz="1200" dirty="0" err="1"/>
              <a:t>Дозвољена</a:t>
            </a:r>
            <a:r>
              <a:rPr lang="en-US" sz="1200" dirty="0"/>
              <a:t> </a:t>
            </a:r>
            <a:r>
              <a:rPr lang="en-US" sz="1200" dirty="0" err="1"/>
              <a:t>је</a:t>
            </a:r>
            <a:r>
              <a:rPr lang="en-US" sz="1200" dirty="0"/>
              <a:t> </a:t>
            </a:r>
            <a:r>
              <a:rPr lang="en-US" sz="1200" dirty="0" err="1"/>
              <a:t>употреба</a:t>
            </a:r>
            <a:r>
              <a:rPr lang="en-US" sz="1200" dirty="0"/>
              <a:t> </a:t>
            </a:r>
            <a:r>
              <a:rPr lang="en-US" sz="1200" dirty="0" err="1"/>
              <a:t>ове</a:t>
            </a:r>
            <a:r>
              <a:rPr lang="en-US" sz="1200" dirty="0"/>
              <a:t> </a:t>
            </a:r>
            <a:r>
              <a:rPr lang="en-US" sz="1200" dirty="0" err="1"/>
              <a:t>документације</a:t>
            </a:r>
            <a:r>
              <a:rPr lang="en-US" sz="1200" dirty="0"/>
              <a:t> </a:t>
            </a:r>
            <a:r>
              <a:rPr lang="en-US" sz="1200" dirty="0" err="1"/>
              <a:t>у</a:t>
            </a:r>
            <a:r>
              <a:rPr lang="en-US" sz="1200" dirty="0"/>
              <a:t> </a:t>
            </a:r>
            <a:r>
              <a:rPr lang="en-US" sz="1200" dirty="0" err="1"/>
              <a:t>обједињеној</a:t>
            </a:r>
            <a:r>
              <a:rPr lang="en-US" sz="1200" dirty="0"/>
              <a:t> </a:t>
            </a:r>
            <a:r>
              <a:rPr lang="en-US" sz="1200" dirty="0" err="1"/>
              <a:t>процедури</a:t>
            </a:r>
            <a:r>
              <a:rPr lang="en-US" sz="1200" dirty="0"/>
              <a:t> </a:t>
            </a:r>
            <a:r>
              <a:rPr lang="en-US" sz="1200" dirty="0" err="1"/>
              <a:t>најкасније</a:t>
            </a:r>
            <a:r>
              <a:rPr lang="en-US" sz="1200" dirty="0"/>
              <a:t> </a:t>
            </a:r>
            <a:r>
              <a:rPr lang="en-US" sz="1200" dirty="0" err="1"/>
              <a:t>до</a:t>
            </a:r>
            <a:r>
              <a:rPr lang="en-US" sz="1200" dirty="0"/>
              <a:t> 1. </a:t>
            </a:r>
            <a:r>
              <a:rPr lang="en-US" sz="1200" dirty="0" err="1"/>
              <a:t>јануара</a:t>
            </a:r>
            <a:r>
              <a:rPr lang="en-US" sz="1200" dirty="0"/>
              <a:t> 2018. </a:t>
            </a:r>
            <a:r>
              <a:rPr lang="en-US" sz="1200" dirty="0" err="1"/>
              <a:t>године</a:t>
            </a:r>
            <a:r>
              <a:rPr lang="en-US" sz="1200" dirty="0"/>
              <a:t>, </a:t>
            </a:r>
            <a:r>
              <a:rPr lang="en-US" sz="1200" dirty="0" err="1"/>
              <a:t>под</a:t>
            </a:r>
            <a:r>
              <a:rPr lang="en-US" sz="1200" dirty="0"/>
              <a:t> </a:t>
            </a:r>
            <a:r>
              <a:rPr lang="en-US" sz="1200" dirty="0" err="1"/>
              <a:t>условом</a:t>
            </a:r>
            <a:r>
              <a:rPr lang="en-US" sz="1200" dirty="0"/>
              <a:t> </a:t>
            </a:r>
            <a:r>
              <a:rPr lang="en-US" sz="1200" dirty="0" err="1"/>
              <a:t>да</a:t>
            </a:r>
            <a:r>
              <a:rPr lang="en-US" sz="1200" dirty="0"/>
              <a:t> </a:t>
            </a:r>
            <a:r>
              <a:rPr lang="en-US" sz="1200" dirty="0" err="1"/>
              <a:t>је</a:t>
            </a:r>
            <a:r>
              <a:rPr lang="en-US" sz="1200" dirty="0"/>
              <a:t> </a:t>
            </a:r>
            <a:r>
              <a:rPr lang="en-US" sz="1200" dirty="0" err="1"/>
              <a:t>састављена</a:t>
            </a:r>
            <a:r>
              <a:rPr lang="en-US" sz="1200" dirty="0"/>
              <a:t> </a:t>
            </a:r>
            <a:r>
              <a:rPr lang="en-US" sz="1200" dirty="0" err="1"/>
              <a:t>пре</a:t>
            </a:r>
            <a:r>
              <a:rPr lang="en-US" sz="1200" dirty="0"/>
              <a:t> 01.01.2016. </a:t>
            </a:r>
            <a:r>
              <a:rPr lang="en-US" sz="1200" dirty="0" err="1"/>
              <a:t>године</a:t>
            </a:r>
            <a:r>
              <a:rPr lang="en-US" sz="1200" dirty="0"/>
              <a:t>.</a:t>
            </a:r>
          </a:p>
          <a:p>
            <a:pPr marL="171450" lvl="0" indent="-171450" fontAlgn="base">
              <a:buFont typeface="Arial"/>
              <a:buChar char="•"/>
            </a:pPr>
            <a:r>
              <a:rPr lang="en-US" sz="1200" b="1" dirty="0" err="1"/>
              <a:t>Овлашћено</a:t>
            </a:r>
            <a:r>
              <a:rPr lang="en-US" sz="1200" b="1" dirty="0"/>
              <a:t> </a:t>
            </a:r>
            <a:r>
              <a:rPr lang="en-US" sz="1200" b="1" dirty="0" err="1"/>
              <a:t>лице</a:t>
            </a:r>
            <a:r>
              <a:rPr lang="en-US" sz="1200" b="1" dirty="0"/>
              <a:t> </a:t>
            </a:r>
            <a:r>
              <a:rPr lang="en-US" sz="1200" b="1" dirty="0" err="1"/>
              <a:t>странке</a:t>
            </a:r>
            <a:r>
              <a:rPr lang="en-US" sz="1200" b="1" dirty="0"/>
              <a:t> </a:t>
            </a:r>
            <a:r>
              <a:rPr lang="en-US" sz="1200" b="1" dirty="0" err="1"/>
              <a:t>у</a:t>
            </a:r>
            <a:r>
              <a:rPr lang="en-US" sz="1200" b="1" dirty="0"/>
              <a:t> </a:t>
            </a:r>
            <a:r>
              <a:rPr lang="en-US" sz="1200" b="1" dirty="0" err="1"/>
              <a:t>обједињеној</a:t>
            </a:r>
            <a:r>
              <a:rPr lang="en-US" sz="1200" b="1" dirty="0"/>
              <a:t> </a:t>
            </a:r>
            <a:r>
              <a:rPr lang="en-US" sz="1200" b="1" dirty="0" err="1"/>
              <a:t>процедуре</a:t>
            </a:r>
            <a:r>
              <a:rPr lang="en-US" sz="1200" dirty="0"/>
              <a:t> </a:t>
            </a:r>
            <a:r>
              <a:rPr lang="en-US" sz="1200" dirty="0" err="1"/>
              <a:t>јесте</a:t>
            </a:r>
            <a:r>
              <a:rPr lang="en-US" sz="1200" dirty="0"/>
              <a:t> </a:t>
            </a:r>
            <a:r>
              <a:rPr lang="en-US" sz="1200" dirty="0" err="1"/>
              <a:t>њен</a:t>
            </a:r>
            <a:r>
              <a:rPr lang="en-US" sz="1200" dirty="0"/>
              <a:t> </a:t>
            </a:r>
            <a:r>
              <a:rPr lang="en-US" sz="1200" dirty="0" err="1"/>
              <a:t>заступник</a:t>
            </a:r>
            <a:r>
              <a:rPr lang="en-US" sz="1200" dirty="0"/>
              <a:t> </a:t>
            </a:r>
            <a:r>
              <a:rPr lang="en-US" sz="1200" dirty="0" err="1"/>
              <a:t>или</a:t>
            </a:r>
            <a:r>
              <a:rPr lang="en-US" sz="1200" dirty="0"/>
              <a:t> </a:t>
            </a:r>
            <a:r>
              <a:rPr lang="en-US" sz="1200" dirty="0" err="1"/>
              <a:t>пуномоћник</a:t>
            </a:r>
            <a:r>
              <a:rPr lang="en-US" sz="1200" dirty="0"/>
              <a:t>. </a:t>
            </a:r>
          </a:p>
          <a:p>
            <a:pPr marL="171450" lvl="0" indent="-171450" fontAlgn="base">
              <a:buFont typeface="Arial"/>
              <a:buChar char="•"/>
            </a:pPr>
            <a:r>
              <a:rPr lang="en-US" sz="1200" b="1" dirty="0" err="1"/>
              <a:t>Оптимизација</a:t>
            </a:r>
            <a:r>
              <a:rPr lang="en-US" sz="1200" b="1" dirty="0"/>
              <a:t> </a:t>
            </a:r>
            <a:r>
              <a:rPr lang="en-US" sz="1200" b="1" dirty="0" err="1"/>
              <a:t>документа</a:t>
            </a:r>
            <a:r>
              <a:rPr lang="en-US" sz="1200" b="1" dirty="0"/>
              <a:t> </a:t>
            </a:r>
            <a:r>
              <a:rPr lang="en-US" sz="1200" b="1" dirty="0" err="1"/>
              <a:t>у</a:t>
            </a:r>
            <a:r>
              <a:rPr lang="en-US" sz="1200" b="1" dirty="0"/>
              <a:t> </a:t>
            </a:r>
            <a:r>
              <a:rPr lang="en-US" sz="1200" b="1" dirty="0" err="1"/>
              <a:t>електронској</a:t>
            </a:r>
            <a:r>
              <a:rPr lang="en-US" sz="1200" b="1" dirty="0"/>
              <a:t> </a:t>
            </a:r>
            <a:r>
              <a:rPr lang="en-US" sz="1200" b="1" dirty="0" err="1"/>
              <a:t>форми</a:t>
            </a:r>
            <a:r>
              <a:rPr lang="en-US" sz="1200" b="1" dirty="0"/>
              <a:t> </a:t>
            </a:r>
            <a:r>
              <a:rPr lang="en-US" sz="1200" dirty="0" err="1"/>
              <a:t>јесте</a:t>
            </a:r>
            <a:r>
              <a:rPr lang="en-US" sz="1200" dirty="0"/>
              <a:t> </a:t>
            </a:r>
            <a:r>
              <a:rPr lang="en-US" sz="1200" dirty="0" err="1"/>
              <a:t>превођење</a:t>
            </a:r>
            <a:r>
              <a:rPr lang="en-US" sz="1200" dirty="0"/>
              <a:t> </a:t>
            </a:r>
            <a:r>
              <a:rPr lang="en-US" sz="1200" dirty="0" err="1"/>
              <a:t>тог</a:t>
            </a:r>
            <a:r>
              <a:rPr lang="en-US" sz="1200" dirty="0"/>
              <a:t> </a:t>
            </a:r>
            <a:r>
              <a:rPr lang="en-US" sz="1200" dirty="0" err="1"/>
              <a:t>документа</a:t>
            </a:r>
            <a:r>
              <a:rPr lang="en-US" sz="1200" dirty="0"/>
              <a:t> </a:t>
            </a:r>
            <a:r>
              <a:rPr lang="en-US" sz="1200" dirty="0" err="1"/>
              <a:t>у</a:t>
            </a:r>
            <a:r>
              <a:rPr lang="en-US" sz="1200" dirty="0"/>
              <a:t> </a:t>
            </a:r>
            <a:r>
              <a:rPr lang="en-US" sz="1200" dirty="0" err="1"/>
              <a:t>одређени</a:t>
            </a:r>
            <a:r>
              <a:rPr lang="en-US" sz="1200" dirty="0"/>
              <a:t> </a:t>
            </a:r>
            <a:r>
              <a:rPr lang="en-US" sz="1200" dirty="0" err="1"/>
              <a:t>формат</a:t>
            </a:r>
            <a:r>
              <a:rPr lang="en-US" sz="1200" dirty="0"/>
              <a:t> </a:t>
            </a:r>
            <a:r>
              <a:rPr lang="en-US" sz="1200" dirty="0" err="1"/>
              <a:t>у</a:t>
            </a:r>
            <a:r>
              <a:rPr lang="en-US" sz="1200" dirty="0"/>
              <a:t> </a:t>
            </a:r>
            <a:r>
              <a:rPr lang="en-US" sz="1200" dirty="0" err="1"/>
              <a:t>циљу</a:t>
            </a:r>
            <a:r>
              <a:rPr lang="en-US" sz="1200" dirty="0"/>
              <a:t> </a:t>
            </a:r>
            <a:r>
              <a:rPr lang="en-US" sz="1200" dirty="0" err="1"/>
              <a:t>смањења</a:t>
            </a:r>
            <a:r>
              <a:rPr lang="en-US" sz="1200" dirty="0"/>
              <a:t> </a:t>
            </a:r>
            <a:r>
              <a:rPr lang="en-US" sz="1200" dirty="0" err="1"/>
              <a:t>величине</a:t>
            </a:r>
            <a:r>
              <a:rPr lang="en-US" sz="1200" dirty="0"/>
              <a:t> </a:t>
            </a:r>
            <a:r>
              <a:rPr lang="en-US" sz="1200" dirty="0" err="1"/>
              <a:t>фајла</a:t>
            </a:r>
            <a:r>
              <a:rPr lang="en-US" sz="1200" dirty="0"/>
              <a:t>, </a:t>
            </a:r>
            <a:r>
              <a:rPr lang="en-US" sz="1200" dirty="0" err="1"/>
              <a:t>ради</a:t>
            </a:r>
            <a:r>
              <a:rPr lang="en-US" sz="1200" dirty="0"/>
              <a:t> </a:t>
            </a:r>
            <a:r>
              <a:rPr lang="en-US" sz="1200" dirty="0" err="1"/>
              <a:t>лакшег</a:t>
            </a:r>
            <a:r>
              <a:rPr lang="en-US" sz="1200" dirty="0"/>
              <a:t> </a:t>
            </a:r>
            <a:r>
              <a:rPr lang="en-US" sz="1200" dirty="0" err="1"/>
              <a:t>и</a:t>
            </a:r>
            <a:r>
              <a:rPr lang="en-US" sz="1200" b="1" dirty="0"/>
              <a:t> </a:t>
            </a:r>
            <a:r>
              <a:rPr lang="en-US" sz="1200" dirty="0" err="1"/>
              <a:t>бржег</a:t>
            </a:r>
            <a:r>
              <a:rPr lang="en-US" sz="1200" dirty="0"/>
              <a:t> </a:t>
            </a:r>
            <a:r>
              <a:rPr lang="en-US" sz="1200" dirty="0" err="1"/>
              <a:t>уношења</a:t>
            </a:r>
            <a:r>
              <a:rPr lang="en-US" sz="1200" dirty="0"/>
              <a:t> </a:t>
            </a:r>
            <a:r>
              <a:rPr lang="en-US" sz="1200" dirty="0" err="1"/>
              <a:t>у</a:t>
            </a:r>
            <a:r>
              <a:rPr lang="en-US" sz="1200" dirty="0"/>
              <a:t> </a:t>
            </a:r>
            <a:r>
              <a:rPr lang="en-US" sz="1200" dirty="0" err="1"/>
              <a:t>Централну</a:t>
            </a:r>
            <a:r>
              <a:rPr lang="en-US" sz="1200" dirty="0"/>
              <a:t> </a:t>
            </a:r>
            <a:r>
              <a:rPr lang="en-US" sz="1200" dirty="0" err="1"/>
              <a:t>евиденцију</a:t>
            </a:r>
            <a:r>
              <a:rPr lang="en-US" sz="1200" dirty="0"/>
              <a:t> </a:t>
            </a:r>
            <a:r>
              <a:rPr lang="en-US" sz="1200" dirty="0" err="1"/>
              <a:t>обједињених</a:t>
            </a:r>
            <a:r>
              <a:rPr lang="en-US" sz="1200" dirty="0"/>
              <a:t> </a:t>
            </a:r>
            <a:r>
              <a:rPr lang="en-US" sz="1200" dirty="0" err="1"/>
              <a:t>процедура</a:t>
            </a:r>
            <a:r>
              <a:rPr lang="en-US" sz="1200" dirty="0"/>
              <a:t> </a:t>
            </a:r>
            <a:r>
              <a:rPr lang="en-US" sz="1200" dirty="0" err="1"/>
              <a:t>која</a:t>
            </a:r>
            <a:r>
              <a:rPr lang="en-US" sz="1200" dirty="0"/>
              <a:t> </a:t>
            </a:r>
            <a:r>
              <a:rPr lang="en-US" sz="1200" dirty="0" err="1"/>
              <a:t>се</a:t>
            </a:r>
            <a:r>
              <a:rPr lang="en-US" sz="1200" dirty="0"/>
              <a:t> </a:t>
            </a:r>
            <a:r>
              <a:rPr lang="en-US" sz="1200" dirty="0" err="1"/>
              <a:t>води</a:t>
            </a:r>
            <a:r>
              <a:rPr lang="en-US" sz="1200" dirty="0"/>
              <a:t> </a:t>
            </a:r>
            <a:r>
              <a:rPr lang="en-US" sz="1200" dirty="0" err="1"/>
              <a:t>при</a:t>
            </a:r>
            <a:r>
              <a:rPr lang="en-US" sz="1200" dirty="0"/>
              <a:t> </a:t>
            </a:r>
            <a:r>
              <a:rPr lang="en-US" sz="1200" dirty="0" err="1"/>
              <a:t>Агенцији</a:t>
            </a:r>
            <a:r>
              <a:rPr lang="en-US" sz="1200" dirty="0"/>
              <a:t> </a:t>
            </a:r>
            <a:r>
              <a:rPr lang="en-US" sz="1200" dirty="0" err="1"/>
              <a:t>за</a:t>
            </a:r>
            <a:r>
              <a:rPr lang="en-US" sz="1200" dirty="0"/>
              <a:t> </a:t>
            </a:r>
            <a:r>
              <a:rPr lang="en-US" sz="1200" dirty="0" err="1"/>
              <a:t>привредне</a:t>
            </a:r>
            <a:r>
              <a:rPr lang="en-US" sz="1200" dirty="0"/>
              <a:t> </a:t>
            </a:r>
            <a:r>
              <a:rPr lang="en-US" sz="1200" dirty="0" err="1"/>
              <a:t>регистре</a:t>
            </a:r>
            <a:r>
              <a:rPr lang="en-US" sz="1200" dirty="0"/>
              <a:t> (</a:t>
            </a:r>
            <a:r>
              <a:rPr lang="en-US" sz="1200" dirty="0" err="1"/>
              <a:t>у</a:t>
            </a:r>
            <a:r>
              <a:rPr lang="en-US" sz="1200" dirty="0"/>
              <a:t> </a:t>
            </a:r>
            <a:r>
              <a:rPr lang="en-US" sz="1200" dirty="0" err="1"/>
              <a:t>даљем</a:t>
            </a:r>
            <a:r>
              <a:rPr lang="en-US" sz="1200" dirty="0"/>
              <a:t> </a:t>
            </a:r>
            <a:r>
              <a:rPr lang="en-US" sz="1200" dirty="0" err="1"/>
              <a:t>тексту</a:t>
            </a:r>
            <a:r>
              <a:rPr lang="en-US" sz="1200" dirty="0"/>
              <a:t>: ЦЕОП) </a:t>
            </a:r>
            <a:r>
              <a:rPr lang="en-US" sz="1200" dirty="0" err="1"/>
              <a:t>кроз</a:t>
            </a:r>
            <a:r>
              <a:rPr lang="en-US" sz="1200" dirty="0"/>
              <a:t> </a:t>
            </a:r>
            <a:r>
              <a:rPr lang="en-US" sz="1200" dirty="0" err="1"/>
              <a:t>Централни</a:t>
            </a:r>
            <a:r>
              <a:rPr lang="en-US" sz="1200" dirty="0"/>
              <a:t> </a:t>
            </a:r>
            <a:r>
              <a:rPr lang="en-US" sz="1200" dirty="0" err="1"/>
              <a:t>информациони</a:t>
            </a:r>
            <a:r>
              <a:rPr lang="en-US" sz="1200" dirty="0"/>
              <a:t> </a:t>
            </a:r>
            <a:r>
              <a:rPr lang="en-US" sz="1200" dirty="0" err="1"/>
              <a:t>систем</a:t>
            </a:r>
            <a:r>
              <a:rPr lang="en-US" sz="1200" dirty="0"/>
              <a:t> </a:t>
            </a:r>
            <a:r>
              <a:rPr lang="en-US" sz="1200" dirty="0" err="1"/>
              <a:t>за</a:t>
            </a:r>
            <a:r>
              <a:rPr lang="en-US" sz="1200" dirty="0"/>
              <a:t> </a:t>
            </a:r>
            <a:r>
              <a:rPr lang="en-US" sz="1200" dirty="0" err="1"/>
              <a:t>вођење</a:t>
            </a:r>
            <a:r>
              <a:rPr lang="en-US" sz="1200" dirty="0"/>
              <a:t> </a:t>
            </a:r>
            <a:r>
              <a:rPr lang="en-US" sz="1200" dirty="0" err="1"/>
              <a:t>обједињене</a:t>
            </a:r>
            <a:r>
              <a:rPr lang="en-US" sz="1200" dirty="0"/>
              <a:t> </a:t>
            </a:r>
            <a:r>
              <a:rPr lang="en-US" sz="1200" dirty="0" err="1"/>
              <a:t>процедуре</a:t>
            </a:r>
            <a:r>
              <a:rPr lang="en-US" sz="1200" dirty="0"/>
              <a:t> (</a:t>
            </a:r>
            <a:r>
              <a:rPr lang="en-US" sz="1200" dirty="0" err="1"/>
              <a:t>у</a:t>
            </a:r>
            <a:r>
              <a:rPr lang="en-US" sz="1200" dirty="0"/>
              <a:t> </a:t>
            </a:r>
            <a:r>
              <a:rPr lang="en-US" sz="1200" dirty="0" err="1"/>
              <a:t>даљем</a:t>
            </a:r>
            <a:r>
              <a:rPr lang="en-US" sz="1200" dirty="0"/>
              <a:t> </a:t>
            </a:r>
            <a:r>
              <a:rPr lang="en-US" sz="1200" dirty="0" err="1"/>
              <a:t>тексту</a:t>
            </a:r>
            <a:r>
              <a:rPr lang="en-US" sz="1200" dirty="0"/>
              <a:t>: ЦИС). </a:t>
            </a:r>
            <a:r>
              <a:rPr lang="en-US" sz="1200" dirty="0" err="1"/>
              <a:t>Прецизне</a:t>
            </a:r>
            <a:r>
              <a:rPr lang="en-US" sz="1200" dirty="0"/>
              <a:t> </a:t>
            </a:r>
            <a:r>
              <a:rPr lang="en-US" sz="1200" dirty="0" err="1"/>
              <a:t>препоруке</a:t>
            </a:r>
            <a:r>
              <a:rPr lang="en-US" sz="1200" dirty="0"/>
              <a:t> </a:t>
            </a:r>
            <a:r>
              <a:rPr lang="en-US" sz="1200" dirty="0" err="1"/>
              <a:t>за</a:t>
            </a:r>
            <a:r>
              <a:rPr lang="en-US" sz="1200" dirty="0"/>
              <a:t> </a:t>
            </a:r>
            <a:r>
              <a:rPr lang="en-US" sz="1200" dirty="0" err="1"/>
              <a:t>оптимизацију</a:t>
            </a:r>
            <a:r>
              <a:rPr lang="en-US" sz="1200" dirty="0"/>
              <a:t> </a:t>
            </a:r>
            <a:r>
              <a:rPr lang="en-US" sz="1200" dirty="0" err="1"/>
              <a:t>су</a:t>
            </a:r>
            <a:r>
              <a:rPr lang="en-US" sz="1200" dirty="0"/>
              <a:t> </a:t>
            </a:r>
            <a:r>
              <a:rPr lang="en-US" sz="1200" dirty="0" err="1"/>
              <a:t>дате</a:t>
            </a:r>
            <a:r>
              <a:rPr lang="en-US" sz="1200" dirty="0"/>
              <a:t> </a:t>
            </a:r>
            <a:r>
              <a:rPr lang="en-US" sz="1200" dirty="0" err="1"/>
              <a:t>у</a:t>
            </a:r>
            <a:r>
              <a:rPr lang="en-US" sz="1200" dirty="0"/>
              <a:t> </a:t>
            </a:r>
            <a:r>
              <a:rPr lang="en-US" sz="1200" dirty="0" err="1"/>
              <a:t>Прилогу</a:t>
            </a:r>
            <a:r>
              <a:rPr lang="en-US" sz="1200" dirty="0"/>
              <a:t> 2, </a:t>
            </a:r>
            <a:r>
              <a:rPr lang="en-US" sz="1200" dirty="0" err="1"/>
              <a:t>који</a:t>
            </a:r>
            <a:r>
              <a:rPr lang="en-US" sz="1200" dirty="0"/>
              <a:t> </a:t>
            </a:r>
            <a:r>
              <a:rPr lang="en-US" sz="1200" dirty="0" err="1"/>
              <a:t>је</a:t>
            </a:r>
            <a:r>
              <a:rPr lang="en-US" sz="1200" dirty="0"/>
              <a:t> </a:t>
            </a:r>
            <a:r>
              <a:rPr lang="en-US" sz="1200" dirty="0" err="1"/>
              <a:t>саставни</a:t>
            </a:r>
            <a:r>
              <a:rPr lang="en-US" sz="1200" dirty="0"/>
              <a:t> </a:t>
            </a:r>
            <a:r>
              <a:rPr lang="en-US" sz="1200" dirty="0" err="1"/>
              <a:t>део</a:t>
            </a:r>
            <a:r>
              <a:rPr lang="en-US" sz="1200" dirty="0"/>
              <a:t> </a:t>
            </a:r>
            <a:r>
              <a:rPr lang="en-US" sz="1200" dirty="0" err="1"/>
              <a:t>овог</a:t>
            </a:r>
            <a:r>
              <a:rPr lang="en-US" sz="1200" dirty="0"/>
              <a:t> </a:t>
            </a:r>
            <a:r>
              <a:rPr lang="en-US" sz="1200" dirty="0" err="1"/>
              <a:t>упутства</a:t>
            </a:r>
            <a:r>
              <a:rPr lang="en-US" sz="1200" dirty="0"/>
              <a:t>.</a:t>
            </a:r>
          </a:p>
          <a:p>
            <a:endParaRPr lang="en-US" sz="1200" dirty="0"/>
          </a:p>
        </p:txBody>
      </p:sp>
    </p:spTree>
    <p:extLst>
      <p:ext uri="{BB962C8B-B14F-4D97-AF65-F5344CB8AC3E}">
        <p14:creationId xmlns:p14="http://schemas.microsoft.com/office/powerpoint/2010/main" val="29071337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971600" y="260648"/>
            <a:ext cx="7992888" cy="504056"/>
          </a:xfrm>
        </p:spPr>
        <p:txBody>
          <a:bodyPr/>
          <a:lstStyle/>
          <a:p>
            <a:r>
              <a:rPr lang="uz-Cyrl-UZ" b="1" dirty="0"/>
              <a:t>TEHNIČKA DOKUMENTACIJA</a:t>
            </a:r>
            <a:endParaRPr lang="en-US" b="1" dirty="0"/>
          </a:p>
        </p:txBody>
      </p:sp>
      <p:pic>
        <p:nvPicPr>
          <p:cNvPr id="4" name="Picture 3"/>
          <p:cNvPicPr>
            <a:picLocks noChangeAspect="1"/>
          </p:cNvPicPr>
          <p:nvPr/>
        </p:nvPicPr>
        <p:blipFill>
          <a:blip r:embed="rId2"/>
          <a:stretch>
            <a:fillRect/>
          </a:stretch>
        </p:blipFill>
        <p:spPr>
          <a:xfrm>
            <a:off x="540895" y="1484784"/>
            <a:ext cx="8049510" cy="4176464"/>
          </a:xfrm>
          <a:prstGeom prst="rect">
            <a:avLst/>
          </a:prstGeom>
        </p:spPr>
      </p:pic>
    </p:spTree>
    <p:extLst>
      <p:ext uri="{BB962C8B-B14F-4D97-AF65-F5344CB8AC3E}">
        <p14:creationId xmlns:p14="http://schemas.microsoft.com/office/powerpoint/2010/main" val="3703382994"/>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71600" y="260648"/>
            <a:ext cx="7992888" cy="504056"/>
          </a:xfrm>
        </p:spPr>
        <p:txBody>
          <a:bodyPr>
            <a:noAutofit/>
          </a:bodyPr>
          <a:lstStyle/>
          <a:p>
            <a:r>
              <a:rPr lang="uz-Cyrl-UZ" b="1" dirty="0"/>
              <a:t>FORMATI ELEKTRONSKIH DOKUMENATA TEHNIČKE </a:t>
            </a:r>
            <a:r>
              <a:rPr lang="uz-Cyrl-UZ" b="1" dirty="0" smtClean="0"/>
              <a:t>DOKUMENTACIJE</a:t>
            </a:r>
            <a:r>
              <a:rPr lang="en-US" b="1" dirty="0" smtClean="0"/>
              <a:t>               </a:t>
            </a:r>
            <a:r>
              <a:rPr lang="uz-Cyrl-UZ" b="1" dirty="0" smtClean="0"/>
              <a:t> </a:t>
            </a:r>
            <a:r>
              <a:rPr lang="uz-Cyrl-UZ" b="1" dirty="0"/>
              <a:t>I NJIHOVO DOSTAVLJANJE U CEOP</a:t>
            </a:r>
            <a:endParaRPr lang="en-US" dirty="0"/>
          </a:p>
        </p:txBody>
      </p:sp>
      <p:sp>
        <p:nvSpPr>
          <p:cNvPr id="2" name="Rectangle 1"/>
          <p:cNvSpPr/>
          <p:nvPr/>
        </p:nvSpPr>
        <p:spPr>
          <a:xfrm>
            <a:off x="323528" y="1160159"/>
            <a:ext cx="8424936" cy="5509201"/>
          </a:xfrm>
          <a:prstGeom prst="rect">
            <a:avLst/>
          </a:prstGeom>
        </p:spPr>
        <p:txBody>
          <a:bodyPr wrap="square">
            <a:spAutoFit/>
          </a:bodyPr>
          <a:lstStyle/>
          <a:p>
            <a:r>
              <a:rPr lang="en-US" sz="1600" dirty="0" err="1"/>
              <a:t>Тумачећи</a:t>
            </a:r>
            <a:r>
              <a:rPr lang="en-US" sz="1600" dirty="0"/>
              <a:t> </a:t>
            </a:r>
            <a:r>
              <a:rPr lang="en-US" sz="1600" dirty="0" err="1"/>
              <a:t>наведене</a:t>
            </a:r>
            <a:r>
              <a:rPr lang="en-US" sz="1600" dirty="0"/>
              <a:t> </a:t>
            </a:r>
            <a:r>
              <a:rPr lang="en-US" sz="1600" dirty="0" err="1"/>
              <a:t>одредбе</a:t>
            </a:r>
            <a:r>
              <a:rPr lang="en-US" sz="1600" dirty="0"/>
              <a:t> </a:t>
            </a:r>
            <a:r>
              <a:rPr lang="en-US" sz="1600" dirty="0" err="1"/>
              <a:t>и</a:t>
            </a:r>
            <a:r>
              <a:rPr lang="en-US" sz="1600" dirty="0"/>
              <a:t> </a:t>
            </a:r>
            <a:r>
              <a:rPr lang="en-US" sz="1600" dirty="0" err="1"/>
              <a:t>друге</a:t>
            </a:r>
            <a:r>
              <a:rPr lang="en-US" sz="1600" dirty="0"/>
              <a:t> </a:t>
            </a:r>
            <a:r>
              <a:rPr lang="en-US" sz="1600" dirty="0" err="1"/>
              <a:t>релевантне</a:t>
            </a:r>
            <a:r>
              <a:rPr lang="en-US" sz="1600" dirty="0"/>
              <a:t> </a:t>
            </a:r>
            <a:r>
              <a:rPr lang="en-US" sz="1600" dirty="0" err="1"/>
              <a:t>прописе</a:t>
            </a:r>
            <a:r>
              <a:rPr lang="en-US" sz="1600" dirty="0"/>
              <a:t> </a:t>
            </a:r>
            <a:r>
              <a:rPr lang="en-US" sz="1600" dirty="0" err="1"/>
              <a:t>Министарство</a:t>
            </a:r>
            <a:r>
              <a:rPr lang="en-US" sz="1600" dirty="0"/>
              <a:t> </a:t>
            </a:r>
            <a:r>
              <a:rPr lang="en-US" sz="1600" dirty="0" err="1"/>
              <a:t>позива</a:t>
            </a:r>
            <a:r>
              <a:rPr lang="en-US" sz="1600" dirty="0"/>
              <a:t> </a:t>
            </a:r>
            <a:r>
              <a:rPr lang="en-US" sz="1600" dirty="0" err="1"/>
              <a:t>учеснике</a:t>
            </a:r>
            <a:r>
              <a:rPr lang="en-US" sz="1600" dirty="0"/>
              <a:t> </a:t>
            </a:r>
            <a:r>
              <a:rPr lang="en-US" sz="1600" dirty="0" err="1"/>
              <a:t>обједињене</a:t>
            </a:r>
            <a:r>
              <a:rPr lang="en-US" sz="1600" dirty="0"/>
              <a:t> </a:t>
            </a:r>
            <a:r>
              <a:rPr lang="en-US" sz="1600" dirty="0" err="1"/>
              <a:t>процедуре</a:t>
            </a:r>
            <a:r>
              <a:rPr lang="en-US" sz="1600" dirty="0"/>
              <a:t>, </a:t>
            </a:r>
            <a:r>
              <a:rPr lang="en-US" sz="1600" dirty="0" err="1"/>
              <a:t>а</a:t>
            </a:r>
            <a:r>
              <a:rPr lang="en-US" sz="1600" dirty="0"/>
              <a:t> </a:t>
            </a:r>
            <a:r>
              <a:rPr lang="en-US" sz="1600" dirty="0" err="1"/>
              <a:t>пре</a:t>
            </a:r>
            <a:r>
              <a:rPr lang="en-US" sz="1600" dirty="0"/>
              <a:t> </a:t>
            </a:r>
            <a:r>
              <a:rPr lang="en-US" sz="1600" dirty="0" err="1"/>
              <a:t>свега</a:t>
            </a:r>
            <a:r>
              <a:rPr lang="en-US" sz="1600" dirty="0"/>
              <a:t> </a:t>
            </a:r>
            <a:r>
              <a:rPr lang="en-US" sz="1600" dirty="0" err="1"/>
              <a:t>надлежне</a:t>
            </a:r>
            <a:r>
              <a:rPr lang="en-US" sz="1600" dirty="0"/>
              <a:t> </a:t>
            </a:r>
            <a:r>
              <a:rPr lang="en-US" sz="1600" dirty="0" err="1"/>
              <a:t>органе</a:t>
            </a:r>
            <a:r>
              <a:rPr lang="en-US" sz="1600" dirty="0"/>
              <a:t> </a:t>
            </a:r>
            <a:r>
              <a:rPr lang="en-US" sz="1600" dirty="0" err="1"/>
              <a:t>и</a:t>
            </a:r>
            <a:r>
              <a:rPr lang="en-US" sz="1600" dirty="0"/>
              <a:t> </a:t>
            </a:r>
            <a:r>
              <a:rPr lang="en-US" sz="1600" dirty="0" err="1"/>
              <a:t>имаоце</a:t>
            </a:r>
            <a:r>
              <a:rPr lang="en-US" sz="1600" dirty="0"/>
              <a:t> </a:t>
            </a:r>
            <a:r>
              <a:rPr lang="en-US" sz="1600" dirty="0" err="1"/>
              <a:t>јавних</a:t>
            </a:r>
            <a:r>
              <a:rPr lang="en-US" sz="1600" dirty="0"/>
              <a:t> </a:t>
            </a:r>
            <a:r>
              <a:rPr lang="en-US" sz="1600" dirty="0" err="1"/>
              <a:t>овлашћења</a:t>
            </a:r>
            <a:r>
              <a:rPr lang="en-US" sz="1600" dirty="0"/>
              <a:t> </a:t>
            </a:r>
            <a:r>
              <a:rPr lang="en-US" sz="1600" dirty="0" err="1"/>
              <a:t>да</a:t>
            </a:r>
            <a:r>
              <a:rPr lang="en-US" sz="1600" dirty="0"/>
              <a:t> </a:t>
            </a:r>
            <a:r>
              <a:rPr lang="en-US" sz="1600" dirty="0" err="1"/>
              <a:t>у</a:t>
            </a:r>
            <a:r>
              <a:rPr lang="en-US" sz="1600" dirty="0"/>
              <a:t> </a:t>
            </a:r>
            <a:r>
              <a:rPr lang="en-US" sz="1600" dirty="0" err="1"/>
              <a:t>спровођењу</a:t>
            </a:r>
            <a:r>
              <a:rPr lang="en-US" sz="1600" dirty="0"/>
              <a:t> </a:t>
            </a:r>
            <a:r>
              <a:rPr lang="en-US" sz="1600" dirty="0" err="1"/>
              <a:t>обједињене</a:t>
            </a:r>
            <a:r>
              <a:rPr lang="en-US" sz="1600" dirty="0"/>
              <a:t> </a:t>
            </a:r>
            <a:r>
              <a:rPr lang="en-US" sz="1600" dirty="0" err="1"/>
              <a:t>процедуре</a:t>
            </a:r>
            <a:r>
              <a:rPr lang="en-US" sz="1600" dirty="0"/>
              <a:t> </a:t>
            </a:r>
            <a:r>
              <a:rPr lang="en-US" sz="1600" dirty="0" err="1"/>
              <a:t>те</a:t>
            </a:r>
            <a:r>
              <a:rPr lang="en-US" sz="1600" dirty="0"/>
              <a:t> </a:t>
            </a:r>
            <a:r>
              <a:rPr lang="en-US" sz="1600" dirty="0" err="1"/>
              <a:t>прописе</a:t>
            </a:r>
            <a:r>
              <a:rPr lang="en-US" sz="1600" dirty="0"/>
              <a:t> </a:t>
            </a:r>
            <a:r>
              <a:rPr lang="en-US" sz="1600" dirty="0" err="1"/>
              <a:t>примењују</a:t>
            </a:r>
            <a:r>
              <a:rPr lang="en-US" sz="1600" dirty="0"/>
              <a:t> </a:t>
            </a:r>
            <a:r>
              <a:rPr lang="en-US" sz="1600" dirty="0" err="1"/>
              <a:t>и</a:t>
            </a:r>
            <a:r>
              <a:rPr lang="en-US" sz="1600" dirty="0"/>
              <a:t> </a:t>
            </a:r>
            <a:r>
              <a:rPr lang="en-US" sz="1600" dirty="0" err="1"/>
              <a:t>тумаче</a:t>
            </a:r>
            <a:r>
              <a:rPr lang="en-US" sz="1600" dirty="0"/>
              <a:t> </a:t>
            </a:r>
            <a:r>
              <a:rPr lang="en-US" sz="1600" dirty="0" err="1"/>
              <a:t>на</a:t>
            </a:r>
            <a:r>
              <a:rPr lang="en-US" sz="1600" dirty="0"/>
              <a:t> </a:t>
            </a:r>
            <a:r>
              <a:rPr lang="en-US" sz="1600" dirty="0" err="1"/>
              <a:t>следећи</a:t>
            </a:r>
            <a:r>
              <a:rPr lang="en-US" sz="1600" dirty="0"/>
              <a:t> </a:t>
            </a:r>
            <a:r>
              <a:rPr lang="en-US" sz="1600" dirty="0" err="1"/>
              <a:t>начин</a:t>
            </a:r>
            <a:r>
              <a:rPr lang="en-US" sz="1600" dirty="0" smtClean="0"/>
              <a:t>:</a:t>
            </a:r>
          </a:p>
          <a:p>
            <a:endParaRPr lang="en-US" sz="1600" dirty="0"/>
          </a:p>
          <a:p>
            <a:pPr marL="228600" lvl="0" indent="-228600" fontAlgn="base">
              <a:buFont typeface="+mj-lt"/>
              <a:buAutoNum type="arabicPeriod"/>
            </a:pPr>
            <a:r>
              <a:rPr lang="en-US" sz="1600" dirty="0" err="1"/>
              <a:t>Сви</a:t>
            </a:r>
            <a:r>
              <a:rPr lang="en-US" sz="1600" dirty="0"/>
              <a:t> </a:t>
            </a:r>
            <a:r>
              <a:rPr lang="en-US" sz="1600" dirty="0" err="1"/>
              <a:t>документи</a:t>
            </a:r>
            <a:r>
              <a:rPr lang="en-US" sz="1600" dirty="0"/>
              <a:t> </a:t>
            </a:r>
            <a:r>
              <a:rPr lang="en-US" sz="1600" dirty="0" err="1"/>
              <a:t>који</a:t>
            </a:r>
            <a:r>
              <a:rPr lang="en-US" sz="1600" dirty="0"/>
              <a:t> </a:t>
            </a:r>
            <a:r>
              <a:rPr lang="en-US" sz="1600" dirty="0" err="1"/>
              <a:t>се</a:t>
            </a:r>
            <a:r>
              <a:rPr lang="en-US" sz="1600" dirty="0"/>
              <a:t> </a:t>
            </a:r>
            <a:r>
              <a:rPr lang="en-US" sz="1600" dirty="0" err="1"/>
              <a:t>подносе</a:t>
            </a:r>
            <a:r>
              <a:rPr lang="en-US" sz="1600" dirty="0"/>
              <a:t>, </a:t>
            </a:r>
            <a:r>
              <a:rPr lang="en-US" sz="1600" dirty="0" err="1"/>
              <a:t>односно</a:t>
            </a:r>
            <a:r>
              <a:rPr lang="en-US" sz="1600" dirty="0"/>
              <a:t> </a:t>
            </a:r>
            <a:r>
              <a:rPr lang="en-US" sz="1600" dirty="0" err="1"/>
              <a:t>размењују</a:t>
            </a:r>
            <a:r>
              <a:rPr lang="en-US" sz="1600" dirty="0"/>
              <a:t> </a:t>
            </a:r>
            <a:r>
              <a:rPr lang="en-US" sz="1600" dirty="0" err="1"/>
              <a:t>у</a:t>
            </a:r>
            <a:r>
              <a:rPr lang="en-US" sz="1600" dirty="0"/>
              <a:t> </a:t>
            </a:r>
            <a:r>
              <a:rPr lang="en-US" sz="1600" dirty="0" err="1"/>
              <a:t>обједињеној</a:t>
            </a:r>
            <a:r>
              <a:rPr lang="en-US" sz="1600" dirty="0"/>
              <a:t> </a:t>
            </a:r>
            <a:r>
              <a:rPr lang="en-US" sz="1600" dirty="0" err="1"/>
              <a:t>процедури</a:t>
            </a:r>
            <a:r>
              <a:rPr lang="en-US" sz="1600" dirty="0"/>
              <a:t> </a:t>
            </a:r>
            <a:r>
              <a:rPr lang="en-US" sz="1600" dirty="0" err="1"/>
              <a:t>кроз</a:t>
            </a:r>
            <a:r>
              <a:rPr lang="en-US" sz="1600" dirty="0"/>
              <a:t> ЦИС </a:t>
            </a:r>
            <a:r>
              <a:rPr lang="en-US" sz="1600" dirty="0" err="1"/>
              <a:t>треба</a:t>
            </a:r>
            <a:r>
              <a:rPr lang="en-US" sz="1600" dirty="0"/>
              <a:t> </a:t>
            </a:r>
            <a:r>
              <a:rPr lang="en-US" sz="1600" dirty="0" err="1"/>
              <a:t>да</a:t>
            </a:r>
            <a:r>
              <a:rPr lang="en-US" sz="1600" dirty="0"/>
              <a:t> </a:t>
            </a:r>
            <a:r>
              <a:rPr lang="en-US" sz="1600" dirty="0" err="1"/>
              <a:t>буду</a:t>
            </a:r>
            <a:r>
              <a:rPr lang="en-US" sz="1600" dirty="0"/>
              <a:t> </a:t>
            </a:r>
            <a:r>
              <a:rPr lang="en-US" sz="1600" dirty="0" err="1"/>
              <a:t>потписани</a:t>
            </a:r>
            <a:r>
              <a:rPr lang="en-US" sz="1600" dirty="0"/>
              <a:t> </a:t>
            </a:r>
            <a:r>
              <a:rPr lang="en-US" sz="1600" dirty="0" err="1"/>
              <a:t>квалификованим</a:t>
            </a:r>
            <a:r>
              <a:rPr lang="en-US" sz="1600" dirty="0"/>
              <a:t> </a:t>
            </a:r>
            <a:r>
              <a:rPr lang="en-US" sz="1600" dirty="0" err="1"/>
              <a:t>електронским</a:t>
            </a:r>
            <a:r>
              <a:rPr lang="en-US" sz="1600" dirty="0"/>
              <a:t> </a:t>
            </a:r>
            <a:r>
              <a:rPr lang="en-US" sz="1600" dirty="0" err="1"/>
              <a:t>потписом</a:t>
            </a:r>
            <a:r>
              <a:rPr lang="en-US" sz="1600" dirty="0"/>
              <a:t>, </a:t>
            </a:r>
            <a:r>
              <a:rPr lang="en-US" sz="1600" dirty="0" err="1"/>
              <a:t>укључујући</a:t>
            </a:r>
            <a:r>
              <a:rPr lang="en-US" sz="1600" dirty="0"/>
              <a:t> </a:t>
            </a:r>
            <a:r>
              <a:rPr lang="en-US" sz="1600" dirty="0" err="1"/>
              <a:t>и</a:t>
            </a:r>
            <a:r>
              <a:rPr lang="en-US" sz="1600" dirty="0"/>
              <a:t> </a:t>
            </a:r>
            <a:r>
              <a:rPr lang="en-US" sz="1600" dirty="0" err="1"/>
              <a:t>доказе</a:t>
            </a:r>
            <a:r>
              <a:rPr lang="en-US" sz="1600" dirty="0"/>
              <a:t> </a:t>
            </a:r>
            <a:r>
              <a:rPr lang="en-US" sz="1600" dirty="0" err="1"/>
              <a:t>о</a:t>
            </a:r>
            <a:r>
              <a:rPr lang="en-US" sz="1600" dirty="0"/>
              <a:t> </a:t>
            </a:r>
            <a:r>
              <a:rPr lang="en-US" sz="1600" dirty="0" err="1"/>
              <a:t>извршеним</a:t>
            </a:r>
            <a:r>
              <a:rPr lang="en-US" sz="1600" dirty="0"/>
              <a:t> </a:t>
            </a:r>
            <a:r>
              <a:rPr lang="en-US" sz="1600" dirty="0" err="1"/>
              <a:t>плаћањима</a:t>
            </a:r>
            <a:r>
              <a:rPr lang="en-US" sz="1600" dirty="0"/>
              <a:t> (</a:t>
            </a:r>
            <a:r>
              <a:rPr lang="en-US" sz="1600" dirty="0" err="1"/>
              <a:t>уплатнице</a:t>
            </a:r>
            <a:r>
              <a:rPr lang="en-US" sz="1600" dirty="0"/>
              <a:t>, </a:t>
            </a:r>
            <a:r>
              <a:rPr lang="en-US" sz="1600" dirty="0" err="1"/>
              <a:t>односно</a:t>
            </a:r>
            <a:r>
              <a:rPr lang="en-US" sz="1600" dirty="0"/>
              <a:t> </a:t>
            </a:r>
            <a:r>
              <a:rPr lang="en-US" sz="1600" dirty="0" err="1"/>
              <a:t>електронскe</a:t>
            </a:r>
            <a:r>
              <a:rPr lang="en-US" sz="1600" dirty="0"/>
              <a:t> </a:t>
            </a:r>
            <a:r>
              <a:rPr lang="en-US" sz="1600" dirty="0" err="1"/>
              <a:t>изводe</a:t>
            </a:r>
            <a:r>
              <a:rPr lang="en-US" sz="1600" dirty="0"/>
              <a:t>)</a:t>
            </a:r>
            <a:r>
              <a:rPr lang="en-US" sz="1600" dirty="0" smtClean="0"/>
              <a:t>;</a:t>
            </a:r>
          </a:p>
          <a:p>
            <a:pPr lvl="0" fontAlgn="base"/>
            <a:endParaRPr lang="en-US" sz="1600" dirty="0"/>
          </a:p>
          <a:p>
            <a:pPr marL="228600" lvl="0" indent="-228600" fontAlgn="base">
              <a:buFont typeface="+mj-lt"/>
              <a:buAutoNum type="arabicPeriod"/>
            </a:pPr>
            <a:r>
              <a:rPr lang="en-US" sz="1600" dirty="0" err="1"/>
              <a:t>Сви</a:t>
            </a:r>
            <a:r>
              <a:rPr lang="en-US" sz="1600" dirty="0"/>
              <a:t> </a:t>
            </a:r>
            <a:r>
              <a:rPr lang="en-US" sz="1600" dirty="0" err="1"/>
              <a:t>документи</a:t>
            </a:r>
            <a:r>
              <a:rPr lang="en-US" sz="1600" dirty="0"/>
              <a:t> </a:t>
            </a:r>
            <a:r>
              <a:rPr lang="en-US" sz="1600" dirty="0" err="1"/>
              <a:t>се</a:t>
            </a:r>
            <a:r>
              <a:rPr lang="en-US" sz="1600" dirty="0"/>
              <a:t> </a:t>
            </a:r>
            <a:r>
              <a:rPr lang="en-US" sz="1600" dirty="0" err="1"/>
              <a:t>достављају</a:t>
            </a:r>
            <a:r>
              <a:rPr lang="en-US" sz="1600" dirty="0"/>
              <a:t> </a:t>
            </a:r>
            <a:r>
              <a:rPr lang="en-US" sz="1600" dirty="0" err="1"/>
              <a:t>искључиво</a:t>
            </a:r>
            <a:r>
              <a:rPr lang="en-US" sz="1600" dirty="0"/>
              <a:t> </a:t>
            </a:r>
            <a:r>
              <a:rPr lang="en-US" sz="1600" dirty="0" err="1"/>
              <a:t>у</a:t>
            </a:r>
            <a:r>
              <a:rPr lang="en-US" sz="1600" dirty="0"/>
              <a:t> .</a:t>
            </a:r>
            <a:r>
              <a:rPr lang="en-US" sz="1600" dirty="0" err="1"/>
              <a:t>pdf</a:t>
            </a:r>
            <a:r>
              <a:rPr lang="en-US" sz="1600" dirty="0"/>
              <a:t> </a:t>
            </a:r>
            <a:r>
              <a:rPr lang="en-US" sz="1600" dirty="0" err="1"/>
              <a:t>формату</a:t>
            </a:r>
            <a:r>
              <a:rPr lang="en-US" sz="1600" dirty="0"/>
              <a:t> </a:t>
            </a:r>
            <a:r>
              <a:rPr lang="en-US" sz="1600" dirty="0" err="1"/>
              <a:t>електронски</a:t>
            </a:r>
            <a:r>
              <a:rPr lang="en-US" sz="1600" dirty="0"/>
              <a:t> </a:t>
            </a:r>
            <a:r>
              <a:rPr lang="en-US" sz="1600" dirty="0" err="1"/>
              <a:t>потписани</a:t>
            </a:r>
            <a:r>
              <a:rPr lang="en-US" sz="1600" dirty="0"/>
              <a:t>, </a:t>
            </a:r>
            <a:r>
              <a:rPr lang="en-US" sz="1600" dirty="0" err="1"/>
              <a:t>осим</a:t>
            </a:r>
            <a:r>
              <a:rPr lang="en-US" sz="1600" dirty="0"/>
              <a:t> </a:t>
            </a:r>
            <a:r>
              <a:rPr lang="en-US" sz="1600" dirty="0" err="1"/>
              <a:t>графичког</a:t>
            </a:r>
            <a:r>
              <a:rPr lang="en-US" sz="1600" dirty="0"/>
              <a:t> </a:t>
            </a:r>
            <a:r>
              <a:rPr lang="en-US" sz="1600" dirty="0" err="1"/>
              <a:t>дела</a:t>
            </a:r>
            <a:r>
              <a:rPr lang="en-US" sz="1600" b="1" dirty="0"/>
              <a:t> </a:t>
            </a:r>
            <a:r>
              <a:rPr lang="en-US" sz="1600" dirty="0" err="1"/>
              <a:t>техничке</a:t>
            </a:r>
            <a:r>
              <a:rPr lang="en-US" sz="1600" dirty="0"/>
              <a:t> </a:t>
            </a:r>
            <a:r>
              <a:rPr lang="en-US" sz="1600" dirty="0" err="1"/>
              <a:t>документације</a:t>
            </a:r>
            <a:r>
              <a:rPr lang="en-US" sz="1600" dirty="0"/>
              <a:t> </a:t>
            </a:r>
            <a:r>
              <a:rPr lang="en-US" sz="1600" dirty="0" err="1"/>
              <a:t>који</a:t>
            </a:r>
            <a:r>
              <a:rPr lang="en-US" sz="1600" dirty="0"/>
              <a:t> </a:t>
            </a:r>
            <a:r>
              <a:rPr lang="en-US" sz="1600" dirty="0" err="1"/>
              <a:t>се</a:t>
            </a:r>
            <a:r>
              <a:rPr lang="en-US" sz="1600" dirty="0"/>
              <a:t> </a:t>
            </a:r>
            <a:r>
              <a:rPr lang="en-US" sz="1600" dirty="0" err="1"/>
              <a:t>доставља</a:t>
            </a:r>
            <a:r>
              <a:rPr lang="en-US" sz="1600" dirty="0"/>
              <a:t> </a:t>
            </a:r>
            <a:r>
              <a:rPr lang="en-US" sz="1600" dirty="0" err="1"/>
              <a:t>и</a:t>
            </a:r>
            <a:r>
              <a:rPr lang="en-US" sz="1600" dirty="0"/>
              <a:t> </a:t>
            </a:r>
            <a:r>
              <a:rPr lang="en-US" sz="1600" dirty="0" err="1"/>
              <a:t>у</a:t>
            </a:r>
            <a:r>
              <a:rPr lang="en-US" sz="1600" dirty="0"/>
              <a:t> .</a:t>
            </a:r>
            <a:r>
              <a:rPr lang="en-US" sz="1600" dirty="0" err="1"/>
              <a:t>dwg</a:t>
            </a:r>
            <a:r>
              <a:rPr lang="en-US" sz="1600" dirty="0"/>
              <a:t> </a:t>
            </a:r>
            <a:r>
              <a:rPr lang="en-US" sz="1600" dirty="0" err="1"/>
              <a:t>или</a:t>
            </a:r>
            <a:r>
              <a:rPr lang="en-US" sz="1600" dirty="0"/>
              <a:t> .</a:t>
            </a:r>
            <a:r>
              <a:rPr lang="en-US" sz="1600" dirty="0" err="1"/>
              <a:t>dwf</a:t>
            </a:r>
            <a:r>
              <a:rPr lang="en-US" sz="1600" dirty="0"/>
              <a:t> (.</a:t>
            </a:r>
            <a:r>
              <a:rPr lang="en-US" sz="1600" dirty="0" err="1"/>
              <a:t>dwfx</a:t>
            </a:r>
            <a:r>
              <a:rPr lang="en-US" sz="1600" dirty="0"/>
              <a:t>) </a:t>
            </a:r>
            <a:r>
              <a:rPr lang="en-US" sz="1600" dirty="0" err="1"/>
              <a:t>формату</a:t>
            </a:r>
            <a:r>
              <a:rPr lang="en-US" sz="1600" dirty="0"/>
              <a:t>, </a:t>
            </a:r>
            <a:r>
              <a:rPr lang="en-US" sz="1600" dirty="0" err="1"/>
              <a:t>који</a:t>
            </a:r>
            <a:r>
              <a:rPr lang="en-US" sz="1600" dirty="0"/>
              <a:t> </a:t>
            </a:r>
            <a:r>
              <a:rPr lang="en-US" sz="1600" dirty="0" err="1"/>
              <a:t>се</a:t>
            </a:r>
            <a:r>
              <a:rPr lang="en-US" sz="1600" dirty="0"/>
              <a:t> </a:t>
            </a:r>
            <a:r>
              <a:rPr lang="en-US" sz="1600" dirty="0" err="1"/>
              <a:t>не</a:t>
            </a:r>
            <a:r>
              <a:rPr lang="en-US" sz="1600" dirty="0"/>
              <a:t> </a:t>
            </a:r>
            <a:r>
              <a:rPr lang="en-US" sz="1600" dirty="0" err="1"/>
              <a:t>потписује</a:t>
            </a:r>
            <a:r>
              <a:rPr lang="en-US" sz="1600" dirty="0"/>
              <a:t> </a:t>
            </a:r>
            <a:r>
              <a:rPr lang="en-US" sz="1600" dirty="0" err="1"/>
              <a:t>електронским</a:t>
            </a:r>
            <a:r>
              <a:rPr lang="en-US" sz="1600" dirty="0"/>
              <a:t> </a:t>
            </a:r>
            <a:r>
              <a:rPr lang="en-US" sz="1600" dirty="0" err="1"/>
              <a:t>потписом</a:t>
            </a:r>
            <a:r>
              <a:rPr lang="en-US" sz="1600" dirty="0"/>
              <a:t>. </a:t>
            </a:r>
            <a:r>
              <a:rPr lang="en-US" sz="1600" dirty="0" err="1"/>
              <a:t>Изузетно</a:t>
            </a:r>
            <a:r>
              <a:rPr lang="en-US" sz="1600" dirty="0"/>
              <a:t>, </a:t>
            </a:r>
            <a:r>
              <a:rPr lang="en-US" sz="1600" dirty="0" err="1"/>
              <a:t>ако</a:t>
            </a:r>
            <a:r>
              <a:rPr lang="en-US" sz="1600" dirty="0"/>
              <a:t> </a:t>
            </a:r>
            <a:r>
              <a:rPr lang="en-US" sz="1600" dirty="0" err="1"/>
              <a:t>се</a:t>
            </a:r>
            <a:r>
              <a:rPr lang="en-US" sz="1600" dirty="0"/>
              <a:t> </a:t>
            </a:r>
            <a:r>
              <a:rPr lang="en-US" sz="1600" dirty="0" err="1"/>
              <a:t>графички</a:t>
            </a:r>
            <a:r>
              <a:rPr lang="en-US" sz="1600" dirty="0"/>
              <a:t> </a:t>
            </a:r>
            <a:r>
              <a:rPr lang="en-US" sz="1600" dirty="0" err="1"/>
              <a:t>део</a:t>
            </a:r>
            <a:r>
              <a:rPr lang="en-US" sz="1600" dirty="0"/>
              <a:t> </a:t>
            </a:r>
            <a:r>
              <a:rPr lang="en-US" sz="1600" dirty="0" err="1"/>
              <a:t>техничке</a:t>
            </a:r>
            <a:r>
              <a:rPr lang="en-US" sz="1600" dirty="0"/>
              <a:t> </a:t>
            </a:r>
            <a:r>
              <a:rPr lang="en-US" sz="1600" dirty="0" err="1"/>
              <a:t>документације</a:t>
            </a:r>
            <a:r>
              <a:rPr lang="en-US" sz="1600" dirty="0"/>
              <a:t> </a:t>
            </a:r>
            <a:r>
              <a:rPr lang="en-US" sz="1600" dirty="0" err="1"/>
              <a:t>доставља</a:t>
            </a:r>
            <a:r>
              <a:rPr lang="en-US" sz="1600" dirty="0"/>
              <a:t> </a:t>
            </a:r>
            <a:r>
              <a:rPr lang="en-US" sz="1600" dirty="0" err="1"/>
              <a:t>у</a:t>
            </a:r>
            <a:r>
              <a:rPr lang="en-US" sz="1600" dirty="0"/>
              <a:t> .</a:t>
            </a:r>
            <a:r>
              <a:rPr lang="en-US" sz="1600" dirty="0" err="1"/>
              <a:t>dwg</a:t>
            </a:r>
            <a:r>
              <a:rPr lang="en-US" sz="1600" dirty="0"/>
              <a:t> </a:t>
            </a:r>
            <a:r>
              <a:rPr lang="en-US" sz="1600" dirty="0" err="1"/>
              <a:t>или</a:t>
            </a:r>
            <a:r>
              <a:rPr lang="en-US" sz="1600" dirty="0"/>
              <a:t> .</a:t>
            </a:r>
            <a:r>
              <a:rPr lang="en-US" sz="1600" dirty="0" err="1"/>
              <a:t>dwf</a:t>
            </a:r>
            <a:r>
              <a:rPr lang="en-US" sz="1600" dirty="0"/>
              <a:t> (.</a:t>
            </a:r>
            <a:r>
              <a:rPr lang="en-US" sz="1600" dirty="0" err="1"/>
              <a:t>dwfx</a:t>
            </a:r>
            <a:r>
              <a:rPr lang="en-US" sz="1600" dirty="0"/>
              <a:t>) </a:t>
            </a:r>
            <a:r>
              <a:rPr lang="en-US" sz="1600" dirty="0" err="1"/>
              <a:t>формату</a:t>
            </a:r>
            <a:r>
              <a:rPr lang="en-US" sz="1600" dirty="0"/>
              <a:t> </a:t>
            </a:r>
            <a:r>
              <a:rPr lang="en-US" sz="1600" dirty="0" err="1"/>
              <a:t>који</a:t>
            </a:r>
            <a:r>
              <a:rPr lang="en-US" sz="1600" dirty="0"/>
              <a:t> </a:t>
            </a:r>
            <a:r>
              <a:rPr lang="en-US" sz="1600" dirty="0" err="1"/>
              <a:t>је</a:t>
            </a:r>
            <a:r>
              <a:rPr lang="en-US" sz="1600" dirty="0"/>
              <a:t> </a:t>
            </a:r>
            <a:r>
              <a:rPr lang="en-US" sz="1600" dirty="0" err="1"/>
              <a:t>електронски</a:t>
            </a:r>
            <a:r>
              <a:rPr lang="en-US" sz="1600" dirty="0"/>
              <a:t> </a:t>
            </a:r>
            <a:r>
              <a:rPr lang="en-US" sz="1600" dirty="0" err="1"/>
              <a:t>потписан</a:t>
            </a:r>
            <a:r>
              <a:rPr lang="en-US" sz="1600" dirty="0"/>
              <a:t>, </a:t>
            </a:r>
            <a:r>
              <a:rPr lang="en-US" sz="1600" dirty="0" err="1"/>
              <a:t>таква</a:t>
            </a:r>
            <a:r>
              <a:rPr lang="en-US" sz="1600" dirty="0"/>
              <a:t> </a:t>
            </a:r>
            <a:r>
              <a:rPr lang="en-US" sz="1600" dirty="0" err="1"/>
              <a:t>документација</a:t>
            </a:r>
            <a:r>
              <a:rPr lang="en-US" sz="1600" dirty="0"/>
              <a:t> </a:t>
            </a:r>
            <a:r>
              <a:rPr lang="en-US" sz="1600" dirty="0" err="1"/>
              <a:t>испуњава</a:t>
            </a:r>
            <a:r>
              <a:rPr lang="en-US" sz="1600" dirty="0"/>
              <a:t> </a:t>
            </a:r>
            <a:r>
              <a:rPr lang="en-US" sz="1600" dirty="0" err="1"/>
              <a:t>прописану</a:t>
            </a:r>
            <a:r>
              <a:rPr lang="en-US" sz="1600" dirty="0"/>
              <a:t> </a:t>
            </a:r>
            <a:r>
              <a:rPr lang="en-US" sz="1600" dirty="0" err="1"/>
              <a:t>форму</a:t>
            </a:r>
            <a:r>
              <a:rPr lang="en-US" sz="1600" dirty="0"/>
              <a:t> </a:t>
            </a:r>
            <a:r>
              <a:rPr lang="en-US" sz="1600" dirty="0" err="1"/>
              <a:t>електронског</a:t>
            </a:r>
            <a:r>
              <a:rPr lang="en-US" sz="1600" dirty="0"/>
              <a:t> </a:t>
            </a:r>
            <a:r>
              <a:rPr lang="en-US" sz="1600" dirty="0" err="1"/>
              <a:t>документа</a:t>
            </a:r>
            <a:r>
              <a:rPr lang="en-US" sz="1600" dirty="0"/>
              <a:t>, </a:t>
            </a:r>
            <a:r>
              <a:rPr lang="en-US" sz="1600" dirty="0" err="1"/>
              <a:t>па</a:t>
            </a:r>
            <a:r>
              <a:rPr lang="en-US" sz="1600" dirty="0"/>
              <a:t> </a:t>
            </a:r>
            <a:r>
              <a:rPr lang="en-US" sz="1600" dirty="0" err="1"/>
              <a:t>нема</a:t>
            </a:r>
            <a:r>
              <a:rPr lang="en-US" sz="1600" dirty="0"/>
              <a:t> </a:t>
            </a:r>
            <a:r>
              <a:rPr lang="en-US" sz="1600" dirty="0" err="1"/>
              <a:t>потребе</a:t>
            </a:r>
            <a:r>
              <a:rPr lang="en-US" sz="1600" dirty="0"/>
              <a:t> </a:t>
            </a:r>
            <a:r>
              <a:rPr lang="en-US" sz="1600" dirty="0" err="1"/>
              <a:t>да</a:t>
            </a:r>
            <a:r>
              <a:rPr lang="en-US" sz="1600" dirty="0"/>
              <a:t> </a:t>
            </a:r>
            <a:r>
              <a:rPr lang="en-US" sz="1600" dirty="0" err="1"/>
              <a:t>се</a:t>
            </a:r>
            <a:r>
              <a:rPr lang="en-US" sz="1600" dirty="0"/>
              <a:t> </a:t>
            </a:r>
            <a:r>
              <a:rPr lang="en-US" sz="1600" dirty="0" err="1"/>
              <a:t>доставља</a:t>
            </a:r>
            <a:r>
              <a:rPr lang="en-US" sz="1600" dirty="0"/>
              <a:t> </a:t>
            </a:r>
            <a:r>
              <a:rPr lang="en-US" sz="1600" dirty="0" err="1"/>
              <a:t>и</a:t>
            </a:r>
            <a:r>
              <a:rPr lang="en-US" sz="1600" dirty="0"/>
              <a:t> </a:t>
            </a:r>
            <a:r>
              <a:rPr lang="en-US" sz="1600" dirty="0" err="1"/>
              <a:t>у</a:t>
            </a:r>
            <a:r>
              <a:rPr lang="en-US" sz="1600" dirty="0"/>
              <a:t> .</a:t>
            </a:r>
            <a:r>
              <a:rPr lang="en-US" sz="1600" dirty="0" err="1"/>
              <a:t>pdf</a:t>
            </a:r>
            <a:r>
              <a:rPr lang="en-US" sz="1600" dirty="0"/>
              <a:t> </a:t>
            </a:r>
            <a:r>
              <a:rPr lang="en-US" sz="1600" dirty="0" err="1"/>
              <a:t>формату</a:t>
            </a:r>
            <a:r>
              <a:rPr lang="en-US" sz="1600" dirty="0"/>
              <a:t>. </a:t>
            </a:r>
            <a:r>
              <a:rPr lang="en-US" sz="1600" dirty="0" err="1"/>
              <a:t>Сугеришемо</a:t>
            </a:r>
            <a:r>
              <a:rPr lang="en-US" sz="1600" dirty="0"/>
              <a:t> </a:t>
            </a:r>
            <a:r>
              <a:rPr lang="en-US" sz="1600" dirty="0" err="1"/>
              <a:t>да</a:t>
            </a:r>
            <a:r>
              <a:rPr lang="en-US" sz="1600" dirty="0"/>
              <a:t> </a:t>
            </a:r>
            <a:r>
              <a:rPr lang="en-US" sz="1600" dirty="0" err="1"/>
              <a:t>се</a:t>
            </a:r>
            <a:r>
              <a:rPr lang="en-US" sz="1600" dirty="0"/>
              <a:t> </a:t>
            </a:r>
            <a:r>
              <a:rPr lang="en-US" sz="1600" dirty="0" err="1"/>
              <a:t>графички</a:t>
            </a:r>
            <a:r>
              <a:rPr lang="en-US" sz="1600" dirty="0"/>
              <a:t> </a:t>
            </a:r>
            <a:r>
              <a:rPr lang="en-US" sz="1600" dirty="0" err="1"/>
              <a:t>део</a:t>
            </a:r>
            <a:r>
              <a:rPr lang="en-US" sz="1600" b="1" dirty="0"/>
              <a:t> </a:t>
            </a:r>
            <a:r>
              <a:rPr lang="en-US" sz="1600" dirty="0" err="1"/>
              <a:t>техничке</a:t>
            </a:r>
            <a:r>
              <a:rPr lang="en-US" sz="1600" dirty="0"/>
              <a:t> </a:t>
            </a:r>
            <a:r>
              <a:rPr lang="en-US" sz="1600" dirty="0" err="1"/>
              <a:t>документације</a:t>
            </a:r>
            <a:r>
              <a:rPr lang="en-US" sz="1600" dirty="0"/>
              <a:t> </a:t>
            </a:r>
            <a:r>
              <a:rPr lang="en-US" sz="1600" dirty="0" err="1"/>
              <a:t>доставља</a:t>
            </a:r>
            <a:r>
              <a:rPr lang="en-US" sz="1600" dirty="0"/>
              <a:t> </a:t>
            </a:r>
            <a:r>
              <a:rPr lang="en-US" sz="1600" dirty="0" err="1"/>
              <a:t>искључиво</a:t>
            </a:r>
            <a:r>
              <a:rPr lang="en-US" sz="1600" dirty="0"/>
              <a:t> </a:t>
            </a:r>
            <a:r>
              <a:rPr lang="en-US" sz="1600" dirty="0" err="1"/>
              <a:t>у</a:t>
            </a:r>
            <a:r>
              <a:rPr lang="en-US" sz="1600" dirty="0"/>
              <a:t> .</a:t>
            </a:r>
            <a:r>
              <a:rPr lang="en-US" sz="1600" dirty="0" err="1"/>
              <a:t>dwf</a:t>
            </a:r>
            <a:r>
              <a:rPr lang="en-US" sz="1600" dirty="0"/>
              <a:t> (.</a:t>
            </a:r>
            <a:r>
              <a:rPr lang="en-US" sz="1600" dirty="0" err="1"/>
              <a:t>dwfx</a:t>
            </a:r>
            <a:r>
              <a:rPr lang="en-US" sz="1600" dirty="0"/>
              <a:t>) </a:t>
            </a:r>
            <a:r>
              <a:rPr lang="en-US" sz="1600" dirty="0" err="1"/>
              <a:t>формату</a:t>
            </a:r>
            <a:r>
              <a:rPr lang="en-US" sz="1600" dirty="0"/>
              <a:t>, </a:t>
            </a:r>
            <a:r>
              <a:rPr lang="en-US" sz="1600" dirty="0" err="1"/>
              <a:t>потписаном</a:t>
            </a:r>
            <a:r>
              <a:rPr lang="en-US" sz="1600" dirty="0"/>
              <a:t> </a:t>
            </a:r>
            <a:r>
              <a:rPr lang="en-US" sz="1600" dirty="0" err="1"/>
              <a:t>квалификованим</a:t>
            </a:r>
            <a:r>
              <a:rPr lang="en-US" sz="1600" dirty="0"/>
              <a:t> </a:t>
            </a:r>
            <a:r>
              <a:rPr lang="en-US" sz="1600" dirty="0" err="1"/>
              <a:t>електронским</a:t>
            </a:r>
            <a:r>
              <a:rPr lang="en-US" sz="1600" dirty="0"/>
              <a:t> </a:t>
            </a:r>
            <a:r>
              <a:rPr lang="en-US" sz="1600" dirty="0" err="1"/>
              <a:t>потписом</a:t>
            </a:r>
            <a:r>
              <a:rPr lang="en-US" sz="1600" dirty="0"/>
              <a:t>, </a:t>
            </a:r>
            <a:r>
              <a:rPr lang="en-US" sz="1600" dirty="0" err="1"/>
              <a:t>јер</a:t>
            </a:r>
            <a:r>
              <a:rPr lang="en-US" sz="1600" dirty="0"/>
              <a:t> </a:t>
            </a:r>
            <a:r>
              <a:rPr lang="en-US" sz="1600" dirty="0" err="1"/>
              <a:t>такав</a:t>
            </a:r>
            <a:r>
              <a:rPr lang="en-US" sz="1600" dirty="0"/>
              <a:t> </a:t>
            </a:r>
            <a:r>
              <a:rPr lang="en-US" sz="1600" dirty="0" err="1"/>
              <a:t>формат</a:t>
            </a:r>
            <a:r>
              <a:rPr lang="en-US" sz="1600" dirty="0"/>
              <a:t> </a:t>
            </a:r>
            <a:r>
              <a:rPr lang="en-US" sz="1600" dirty="0" err="1"/>
              <a:t>заузима</a:t>
            </a:r>
            <a:r>
              <a:rPr lang="en-US" sz="1600" dirty="0"/>
              <a:t> </a:t>
            </a:r>
            <a:r>
              <a:rPr lang="en-US" sz="1600" dirty="0" err="1"/>
              <a:t>најмање</a:t>
            </a:r>
            <a:r>
              <a:rPr lang="en-US" sz="1600" dirty="0"/>
              <a:t> </a:t>
            </a:r>
            <a:r>
              <a:rPr lang="en-US" sz="1600" dirty="0" err="1"/>
              <a:t>меморије</a:t>
            </a:r>
            <a:r>
              <a:rPr lang="en-US" sz="1600" dirty="0"/>
              <a:t>, </a:t>
            </a:r>
            <a:r>
              <a:rPr lang="en-US" sz="1600" dirty="0" err="1"/>
              <a:t>па</a:t>
            </a:r>
            <a:r>
              <a:rPr lang="en-US" sz="1600" dirty="0"/>
              <a:t> </a:t>
            </a:r>
            <a:r>
              <a:rPr lang="en-US" sz="1600" dirty="0" err="1"/>
              <a:t>је</a:t>
            </a:r>
            <a:r>
              <a:rPr lang="en-US" sz="1600" dirty="0"/>
              <a:t> </a:t>
            </a:r>
            <a:r>
              <a:rPr lang="en-US" sz="1600" dirty="0" err="1"/>
              <a:t>најједноставнији</a:t>
            </a:r>
            <a:r>
              <a:rPr lang="en-US" sz="1600" dirty="0"/>
              <a:t> </a:t>
            </a:r>
            <a:r>
              <a:rPr lang="en-US" sz="1600" dirty="0" err="1"/>
              <a:t>за</a:t>
            </a:r>
            <a:r>
              <a:rPr lang="en-US" sz="1600" dirty="0"/>
              <a:t> </a:t>
            </a:r>
            <a:r>
              <a:rPr lang="en-US" sz="1600" dirty="0" err="1"/>
              <a:t>доставу</a:t>
            </a:r>
            <a:r>
              <a:rPr lang="en-US" sz="1600" dirty="0"/>
              <a:t> </a:t>
            </a:r>
            <a:r>
              <a:rPr lang="en-US" sz="1600" dirty="0" err="1"/>
              <a:t>и</a:t>
            </a:r>
            <a:r>
              <a:rPr lang="en-US" sz="1600" dirty="0"/>
              <a:t> </a:t>
            </a:r>
            <a:r>
              <a:rPr lang="en-US" sz="1600" dirty="0" err="1"/>
              <a:t>чување</a:t>
            </a:r>
            <a:r>
              <a:rPr lang="en-US" sz="1600" dirty="0"/>
              <a:t> </a:t>
            </a:r>
            <a:r>
              <a:rPr lang="en-US" sz="1600" dirty="0" err="1"/>
              <a:t>у</a:t>
            </a:r>
            <a:r>
              <a:rPr lang="en-US" sz="1600" dirty="0"/>
              <a:t> ЦЕОП-</a:t>
            </a:r>
            <a:r>
              <a:rPr lang="en-US" sz="1600" dirty="0" err="1"/>
              <a:t>у</a:t>
            </a:r>
            <a:r>
              <a:rPr lang="en-US" sz="1600" dirty="0" smtClean="0"/>
              <a:t>.</a:t>
            </a:r>
          </a:p>
          <a:p>
            <a:pPr lvl="0" fontAlgn="base"/>
            <a:endParaRPr lang="en-US" sz="1600" dirty="0"/>
          </a:p>
          <a:p>
            <a:pPr marL="228600" lvl="0" indent="-228600" fontAlgn="base">
              <a:buFont typeface="+mj-lt"/>
              <a:buAutoNum type="arabicPeriod"/>
            </a:pPr>
            <a:r>
              <a:rPr lang="en-US" sz="1600" dirty="0" err="1"/>
              <a:t>Изворни</a:t>
            </a:r>
            <a:r>
              <a:rPr lang="en-US" sz="1600" dirty="0"/>
              <a:t> </a:t>
            </a:r>
            <a:r>
              <a:rPr lang="en-US" sz="1600" dirty="0" err="1"/>
              <a:t>електронски</a:t>
            </a:r>
            <a:r>
              <a:rPr lang="en-US" sz="1600" dirty="0"/>
              <a:t> </a:t>
            </a:r>
            <a:r>
              <a:rPr lang="en-US" sz="1600" dirty="0" err="1"/>
              <a:t>документи</a:t>
            </a:r>
            <a:r>
              <a:rPr lang="en-US" sz="1600" dirty="0"/>
              <a:t> </a:t>
            </a:r>
            <a:r>
              <a:rPr lang="en-US" sz="1600" dirty="0" err="1"/>
              <a:t>се</a:t>
            </a:r>
            <a:r>
              <a:rPr lang="en-US" sz="1600" dirty="0"/>
              <a:t> </a:t>
            </a:r>
            <a:r>
              <a:rPr lang="en-US" sz="1600" dirty="0" err="1"/>
              <a:t>потписују</a:t>
            </a:r>
            <a:r>
              <a:rPr lang="en-US" sz="1600" dirty="0"/>
              <a:t> </a:t>
            </a:r>
            <a:r>
              <a:rPr lang="en-US" sz="1600" dirty="0" err="1"/>
              <a:t>квалификованим</a:t>
            </a:r>
            <a:r>
              <a:rPr lang="en-US" sz="1600" dirty="0"/>
              <a:t> </a:t>
            </a:r>
            <a:r>
              <a:rPr lang="en-US" sz="1600" dirty="0" err="1"/>
              <a:t>електронским</a:t>
            </a:r>
            <a:r>
              <a:rPr lang="en-US" sz="1600" dirty="0"/>
              <a:t> </a:t>
            </a:r>
            <a:r>
              <a:rPr lang="en-US" sz="1600" dirty="0" err="1"/>
              <a:t>потписом</a:t>
            </a:r>
            <a:r>
              <a:rPr lang="en-US" sz="1600" dirty="0"/>
              <a:t> </a:t>
            </a:r>
            <a:r>
              <a:rPr lang="en-US" sz="1600" dirty="0" err="1"/>
              <a:t>у</a:t>
            </a:r>
            <a:r>
              <a:rPr lang="en-US" sz="1600" dirty="0"/>
              <a:t> </a:t>
            </a:r>
            <a:r>
              <a:rPr lang="en-US" sz="1600" dirty="0" err="1"/>
              <a:t>поступку</a:t>
            </a:r>
            <a:r>
              <a:rPr lang="en-US" sz="1600" dirty="0"/>
              <a:t> </a:t>
            </a:r>
            <a:r>
              <a:rPr lang="en-US" sz="1600" dirty="0" err="1"/>
              <a:t>њиховог</a:t>
            </a:r>
            <a:r>
              <a:rPr lang="en-US" sz="1600" dirty="0"/>
              <a:t> </a:t>
            </a:r>
            <a:r>
              <a:rPr lang="en-US" sz="1600" dirty="0" err="1"/>
              <a:t>креирања</a:t>
            </a:r>
            <a:r>
              <a:rPr lang="en-US" sz="1600" dirty="0"/>
              <a:t> </a:t>
            </a:r>
            <a:r>
              <a:rPr lang="en-US" sz="1600" dirty="0" err="1"/>
              <a:t>у</a:t>
            </a:r>
            <a:r>
              <a:rPr lang="en-US" sz="1600" dirty="0"/>
              <a:t> .</a:t>
            </a:r>
            <a:r>
              <a:rPr lang="en-US" sz="1600" dirty="0" err="1"/>
              <a:t>pdf</a:t>
            </a:r>
            <a:r>
              <a:rPr lang="en-US" sz="1600" dirty="0"/>
              <a:t>, .</a:t>
            </a:r>
            <a:r>
              <a:rPr lang="en-US" sz="1600" dirty="0" err="1"/>
              <a:t>dwg</a:t>
            </a:r>
            <a:r>
              <a:rPr lang="en-US" sz="1600" dirty="0"/>
              <a:t> </a:t>
            </a:r>
            <a:r>
              <a:rPr lang="en-US" sz="1600" dirty="0" err="1"/>
              <a:t>ili</a:t>
            </a:r>
            <a:r>
              <a:rPr lang="en-US" sz="1600" dirty="0"/>
              <a:t> .</a:t>
            </a:r>
            <a:r>
              <a:rPr lang="en-US" sz="1600" dirty="0" err="1"/>
              <a:t>dwf</a:t>
            </a:r>
            <a:r>
              <a:rPr lang="en-US" sz="1600" dirty="0"/>
              <a:t> </a:t>
            </a:r>
            <a:r>
              <a:rPr lang="en-US" sz="1600" dirty="0" err="1"/>
              <a:t>формату</a:t>
            </a:r>
            <a:r>
              <a:rPr lang="en-US" sz="1600" dirty="0"/>
              <a:t>, </a:t>
            </a:r>
            <a:r>
              <a:rPr lang="en-US" sz="1600" dirty="0" err="1"/>
              <a:t>од</a:t>
            </a:r>
            <a:r>
              <a:rPr lang="en-US" sz="1600" dirty="0"/>
              <a:t> </a:t>
            </a:r>
            <a:r>
              <a:rPr lang="en-US" sz="1600" dirty="0" err="1"/>
              <a:t>стране</a:t>
            </a:r>
            <a:r>
              <a:rPr lang="en-US" sz="1600" dirty="0"/>
              <a:t> </a:t>
            </a:r>
            <a:r>
              <a:rPr lang="en-US" sz="1600" dirty="0" err="1"/>
              <a:t>онога</a:t>
            </a:r>
            <a:r>
              <a:rPr lang="en-US" sz="1600" dirty="0"/>
              <a:t> </a:t>
            </a:r>
            <a:r>
              <a:rPr lang="en-US" sz="1600" dirty="0" err="1"/>
              <a:t>ко</a:t>
            </a:r>
            <a:r>
              <a:rPr lang="en-US" sz="1600" dirty="0"/>
              <a:t> </a:t>
            </a:r>
            <a:r>
              <a:rPr lang="en-US" sz="1600" dirty="0" err="1"/>
              <a:t>их</a:t>
            </a:r>
            <a:r>
              <a:rPr lang="en-US" sz="1600" dirty="0"/>
              <a:t> </a:t>
            </a:r>
            <a:r>
              <a:rPr lang="en-US" sz="1600" dirty="0" err="1"/>
              <a:t>сачињава</a:t>
            </a:r>
            <a:r>
              <a:rPr lang="en-US" sz="1600" dirty="0"/>
              <a:t> (</a:t>
            </a:r>
            <a:r>
              <a:rPr lang="en-US" sz="1600" dirty="0" err="1"/>
              <a:t>пројектанти</a:t>
            </a:r>
            <a:r>
              <a:rPr lang="en-US" sz="1600" dirty="0"/>
              <a:t> </a:t>
            </a:r>
            <a:r>
              <a:rPr lang="en-US" sz="1600" dirty="0" err="1"/>
              <a:t>потписују</a:t>
            </a:r>
            <a:r>
              <a:rPr lang="en-US" sz="1600" dirty="0"/>
              <a:t> </a:t>
            </a:r>
            <a:r>
              <a:rPr lang="en-US" sz="1600" dirty="0" err="1"/>
              <a:t>пројекте</a:t>
            </a:r>
            <a:r>
              <a:rPr lang="en-US" sz="1600" dirty="0"/>
              <a:t>; </a:t>
            </a:r>
            <a:r>
              <a:rPr lang="en-US" sz="1600" dirty="0" err="1"/>
              <a:t>овлашћена</a:t>
            </a:r>
            <a:r>
              <a:rPr lang="en-US" sz="1600" dirty="0"/>
              <a:t> </a:t>
            </a:r>
            <a:r>
              <a:rPr lang="en-US" sz="1600" dirty="0" err="1"/>
              <a:t>лица</a:t>
            </a:r>
            <a:r>
              <a:rPr lang="en-US" sz="1600" dirty="0"/>
              <a:t> </a:t>
            </a:r>
            <a:r>
              <a:rPr lang="en-US" sz="1600" dirty="0" err="1"/>
              <a:t>управе</a:t>
            </a:r>
            <a:r>
              <a:rPr lang="en-US" sz="1600" dirty="0"/>
              <a:t> </a:t>
            </a:r>
            <a:r>
              <a:rPr lang="en-US" sz="1600" dirty="0" err="1"/>
              <a:t>акта</a:t>
            </a:r>
            <a:r>
              <a:rPr lang="en-US" sz="1600" dirty="0"/>
              <a:t>; </a:t>
            </a:r>
            <a:r>
              <a:rPr lang="en-US" sz="1600" dirty="0" err="1"/>
              <a:t>странке</a:t>
            </a:r>
            <a:r>
              <a:rPr lang="en-US" sz="1600" dirty="0"/>
              <a:t> </a:t>
            </a:r>
            <a:r>
              <a:rPr lang="en-US" sz="1600" dirty="0" err="1"/>
              <a:t>у</a:t>
            </a:r>
            <a:r>
              <a:rPr lang="en-US" sz="1600" dirty="0"/>
              <a:t> </a:t>
            </a:r>
            <a:r>
              <a:rPr lang="en-US" sz="1600" dirty="0" err="1"/>
              <a:t>поступку</a:t>
            </a:r>
            <a:r>
              <a:rPr lang="en-US" sz="1600" dirty="0"/>
              <a:t> </a:t>
            </a:r>
            <a:r>
              <a:rPr lang="en-US" sz="1600" dirty="0" err="1"/>
              <a:t>поднеске</a:t>
            </a:r>
            <a:r>
              <a:rPr lang="en-US" sz="1600" dirty="0"/>
              <a:t>, </a:t>
            </a:r>
            <a:r>
              <a:rPr lang="en-US" sz="1600" dirty="0" err="1"/>
              <a:t>правне</a:t>
            </a:r>
            <a:r>
              <a:rPr lang="en-US" sz="1600" dirty="0"/>
              <a:t> </a:t>
            </a:r>
            <a:r>
              <a:rPr lang="en-US" sz="1600" dirty="0" err="1"/>
              <a:t>лекове</a:t>
            </a:r>
            <a:r>
              <a:rPr lang="en-US" sz="1600" dirty="0"/>
              <a:t> </a:t>
            </a:r>
            <a:r>
              <a:rPr lang="en-US" sz="1600" dirty="0" err="1"/>
              <a:t>и</a:t>
            </a:r>
            <a:r>
              <a:rPr lang="en-US" sz="1600" dirty="0"/>
              <a:t> </a:t>
            </a:r>
            <a:r>
              <a:rPr lang="en-US" sz="1600" dirty="0" err="1"/>
              <a:t>пуномоћја</a:t>
            </a:r>
            <a:r>
              <a:rPr lang="en-US" sz="1600" dirty="0"/>
              <a:t>; </a:t>
            </a:r>
            <a:r>
              <a:rPr lang="en-US" sz="1600" dirty="0" err="1"/>
              <a:t>друга</a:t>
            </a:r>
            <a:r>
              <a:rPr lang="en-US" sz="1600" dirty="0"/>
              <a:t> </a:t>
            </a:r>
            <a:r>
              <a:rPr lang="en-US" sz="1600" dirty="0" err="1"/>
              <a:t>физичка</a:t>
            </a:r>
            <a:r>
              <a:rPr lang="en-US" sz="1600" dirty="0"/>
              <a:t> </a:t>
            </a:r>
            <a:r>
              <a:rPr lang="en-US" sz="1600" dirty="0" err="1"/>
              <a:t>и</a:t>
            </a:r>
            <a:r>
              <a:rPr lang="en-US" sz="1600" dirty="0"/>
              <a:t> </a:t>
            </a:r>
            <a:r>
              <a:rPr lang="en-US" sz="1600" dirty="0" err="1"/>
              <a:t>правна</a:t>
            </a:r>
            <a:r>
              <a:rPr lang="en-US" sz="1600" dirty="0"/>
              <a:t> </a:t>
            </a:r>
            <a:r>
              <a:rPr lang="en-US" sz="1600" dirty="0" err="1"/>
              <a:t>лица</a:t>
            </a:r>
            <a:r>
              <a:rPr lang="en-US" sz="1600" dirty="0"/>
              <a:t> </a:t>
            </a:r>
            <a:r>
              <a:rPr lang="en-US" sz="1600" dirty="0" err="1"/>
              <a:t>уговоре</a:t>
            </a:r>
            <a:r>
              <a:rPr lang="en-US" sz="1600" dirty="0"/>
              <a:t> </a:t>
            </a:r>
            <a:r>
              <a:rPr lang="en-US" sz="1600" dirty="0" err="1"/>
              <a:t>и</a:t>
            </a:r>
            <a:r>
              <a:rPr lang="en-US" sz="1600" dirty="0"/>
              <a:t> </a:t>
            </a:r>
            <a:r>
              <a:rPr lang="en-US" sz="1600" dirty="0" err="1"/>
              <a:t>сагласности</a:t>
            </a:r>
            <a:r>
              <a:rPr lang="en-US" sz="1600" dirty="0"/>
              <a:t> </a:t>
            </a:r>
            <a:r>
              <a:rPr lang="en-US" sz="1600" dirty="0" err="1"/>
              <a:t>и</a:t>
            </a:r>
            <a:r>
              <a:rPr lang="en-US" sz="1600" dirty="0"/>
              <a:t> </a:t>
            </a:r>
            <a:r>
              <a:rPr lang="en-US" sz="1600" dirty="0" err="1"/>
              <a:t>сл</a:t>
            </a:r>
            <a:r>
              <a:rPr lang="en-US" sz="1600" dirty="0"/>
              <a:t>.)</a:t>
            </a:r>
            <a:r>
              <a:rPr lang="en-US" sz="1600" dirty="0" smtClean="0"/>
              <a:t>;</a:t>
            </a:r>
            <a:endParaRPr lang="en-US" sz="1600" dirty="0"/>
          </a:p>
        </p:txBody>
      </p:sp>
    </p:spTree>
    <p:extLst>
      <p:ext uri="{BB962C8B-B14F-4D97-AF65-F5344CB8AC3E}">
        <p14:creationId xmlns:p14="http://schemas.microsoft.com/office/powerpoint/2010/main" val="1985854409"/>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71600" y="260648"/>
            <a:ext cx="7992888" cy="504056"/>
          </a:xfrm>
        </p:spPr>
        <p:txBody>
          <a:bodyPr>
            <a:noAutofit/>
          </a:bodyPr>
          <a:lstStyle/>
          <a:p>
            <a:r>
              <a:rPr lang="uz-Cyrl-UZ" b="1" dirty="0"/>
              <a:t>FORMATI ELEKTRONSKIH DOKUMENATA TEHNIČKE </a:t>
            </a:r>
            <a:r>
              <a:rPr lang="uz-Cyrl-UZ" b="1" dirty="0" smtClean="0"/>
              <a:t>DOKUMENTACIJE</a:t>
            </a:r>
            <a:r>
              <a:rPr lang="en-US" b="1" dirty="0" smtClean="0"/>
              <a:t>               </a:t>
            </a:r>
            <a:r>
              <a:rPr lang="uz-Cyrl-UZ" b="1" dirty="0" smtClean="0"/>
              <a:t> </a:t>
            </a:r>
            <a:r>
              <a:rPr lang="uz-Cyrl-UZ" b="1" dirty="0"/>
              <a:t>I NJIHOVO DOSTAVLJANJE U CEOP</a:t>
            </a:r>
            <a:endParaRPr lang="en-US" dirty="0"/>
          </a:p>
        </p:txBody>
      </p:sp>
      <p:sp>
        <p:nvSpPr>
          <p:cNvPr id="2" name="Rectangle 1"/>
          <p:cNvSpPr/>
          <p:nvPr/>
        </p:nvSpPr>
        <p:spPr>
          <a:xfrm>
            <a:off x="323528" y="1052736"/>
            <a:ext cx="8424936" cy="5755423"/>
          </a:xfrm>
          <a:prstGeom prst="rect">
            <a:avLst/>
          </a:prstGeom>
        </p:spPr>
        <p:txBody>
          <a:bodyPr wrap="square">
            <a:spAutoFit/>
          </a:bodyPr>
          <a:lstStyle/>
          <a:p>
            <a:pPr marL="342900" indent="-342900">
              <a:buFont typeface="+mj-lt"/>
              <a:buAutoNum type="arabicPeriod" startAt="4"/>
            </a:pPr>
            <a:r>
              <a:rPr lang="en-US" sz="1600" dirty="0" err="1" smtClean="0"/>
              <a:t>Папирни</a:t>
            </a:r>
            <a:r>
              <a:rPr lang="en-US" sz="1600" dirty="0" smtClean="0"/>
              <a:t> </a:t>
            </a:r>
            <a:r>
              <a:rPr lang="en-US" sz="1600" dirty="0" err="1" smtClean="0"/>
              <a:t>документи</a:t>
            </a:r>
            <a:r>
              <a:rPr lang="en-US" sz="1600" dirty="0" smtClean="0"/>
              <a:t> </a:t>
            </a:r>
            <a:r>
              <a:rPr lang="en-US" sz="1600" dirty="0" err="1" smtClean="0"/>
              <a:t>се</a:t>
            </a:r>
            <a:r>
              <a:rPr lang="en-US" sz="1600" dirty="0" smtClean="0"/>
              <a:t> </a:t>
            </a:r>
            <a:r>
              <a:rPr lang="en-US" sz="1600" dirty="0" err="1" smtClean="0"/>
              <a:t>преводе</a:t>
            </a:r>
            <a:r>
              <a:rPr lang="en-US" sz="1600" dirty="0" smtClean="0"/>
              <a:t> </a:t>
            </a:r>
            <a:r>
              <a:rPr lang="en-US" sz="1600" dirty="0" err="1" smtClean="0"/>
              <a:t>у</a:t>
            </a:r>
            <a:r>
              <a:rPr lang="en-US" sz="1600" dirty="0" smtClean="0"/>
              <a:t> </a:t>
            </a:r>
            <a:r>
              <a:rPr lang="en-US" sz="1600" dirty="0" err="1" smtClean="0"/>
              <a:t>електронску</a:t>
            </a:r>
            <a:r>
              <a:rPr lang="en-US" sz="1600" dirty="0" smtClean="0"/>
              <a:t> </a:t>
            </a:r>
            <a:r>
              <a:rPr lang="en-US" sz="1600" dirty="0" err="1" smtClean="0"/>
              <a:t>форму</a:t>
            </a:r>
            <a:r>
              <a:rPr lang="en-US" sz="1600" dirty="0" smtClean="0"/>
              <a:t> </a:t>
            </a:r>
            <a:r>
              <a:rPr lang="en-US" sz="1600" dirty="0" err="1" smtClean="0"/>
              <a:t>тако</a:t>
            </a:r>
            <a:r>
              <a:rPr lang="en-US" sz="1600" dirty="0" smtClean="0"/>
              <a:t> </a:t>
            </a:r>
            <a:r>
              <a:rPr lang="en-US" sz="1600" dirty="0" err="1" smtClean="0"/>
              <a:t>што</a:t>
            </a:r>
            <a:r>
              <a:rPr lang="en-US" sz="1600" dirty="0" smtClean="0"/>
              <a:t> </a:t>
            </a:r>
            <a:r>
              <a:rPr lang="en-US" sz="1600" dirty="0" err="1" smtClean="0"/>
              <a:t>се</a:t>
            </a:r>
            <a:r>
              <a:rPr lang="en-US" sz="1600" dirty="0" smtClean="0"/>
              <a:t> </a:t>
            </a:r>
            <a:r>
              <a:rPr lang="en-US" sz="1600" dirty="0" err="1" smtClean="0"/>
              <a:t>скениранирају</a:t>
            </a:r>
            <a:r>
              <a:rPr lang="en-US" sz="1600" dirty="0" smtClean="0"/>
              <a:t> </a:t>
            </a:r>
            <a:r>
              <a:rPr lang="en-US" sz="1600" dirty="0" err="1" smtClean="0"/>
              <a:t>у</a:t>
            </a:r>
            <a:r>
              <a:rPr lang="en-US" sz="1600" dirty="0" smtClean="0"/>
              <a:t> .</a:t>
            </a:r>
            <a:r>
              <a:rPr lang="en-US" sz="1600" dirty="0" err="1" smtClean="0"/>
              <a:t>pdf</a:t>
            </a:r>
            <a:r>
              <a:rPr lang="en-US" sz="1600" dirty="0" smtClean="0"/>
              <a:t> </a:t>
            </a:r>
            <a:r>
              <a:rPr lang="en-US" sz="1600" dirty="0" err="1" smtClean="0"/>
              <a:t>формату</a:t>
            </a:r>
            <a:r>
              <a:rPr lang="en-US" sz="1600" dirty="0" smtClean="0"/>
              <a:t> </a:t>
            </a:r>
            <a:r>
              <a:rPr lang="en-US" sz="1600" dirty="0" err="1" smtClean="0"/>
              <a:t>и</a:t>
            </a:r>
            <a:r>
              <a:rPr lang="en-US" sz="1600" dirty="0" smtClean="0"/>
              <a:t> </a:t>
            </a:r>
            <a:r>
              <a:rPr lang="en-US" sz="1600" dirty="0" err="1" smtClean="0"/>
              <a:t>након</a:t>
            </a:r>
            <a:r>
              <a:rPr lang="en-US" sz="1600" dirty="0" smtClean="0"/>
              <a:t> </a:t>
            </a:r>
            <a:r>
              <a:rPr lang="en-US" sz="1600" dirty="0" err="1" smtClean="0"/>
              <a:t>тога</a:t>
            </a:r>
            <a:r>
              <a:rPr lang="en-US" sz="1600" dirty="0" smtClean="0"/>
              <a:t> </a:t>
            </a:r>
            <a:r>
              <a:rPr lang="en-US" sz="1600" dirty="0" err="1" smtClean="0"/>
              <a:t>потписују</a:t>
            </a:r>
            <a:r>
              <a:rPr lang="en-US" sz="1600" dirty="0" smtClean="0"/>
              <a:t> </a:t>
            </a:r>
            <a:r>
              <a:rPr lang="en-US" sz="1600" dirty="0" err="1" smtClean="0"/>
              <a:t>квалификованим</a:t>
            </a:r>
            <a:r>
              <a:rPr lang="en-US" sz="1600" dirty="0" smtClean="0"/>
              <a:t> </a:t>
            </a:r>
            <a:r>
              <a:rPr lang="en-US" sz="1600" dirty="0" err="1" smtClean="0"/>
              <a:t>електронским</a:t>
            </a:r>
            <a:r>
              <a:rPr lang="en-US" sz="1600" dirty="0" smtClean="0"/>
              <a:t> </a:t>
            </a:r>
            <a:r>
              <a:rPr lang="en-US" sz="1600" dirty="0" err="1" smtClean="0"/>
              <a:t>потписом</a:t>
            </a:r>
            <a:r>
              <a:rPr lang="en-US" sz="1600" dirty="0" smtClean="0"/>
              <a:t> </a:t>
            </a:r>
            <a:r>
              <a:rPr lang="en-US" sz="1600" dirty="0" err="1" smtClean="0"/>
              <a:t>од</a:t>
            </a:r>
            <a:r>
              <a:rPr lang="en-US" sz="1600" dirty="0" smtClean="0"/>
              <a:t> </a:t>
            </a:r>
            <a:r>
              <a:rPr lang="en-US" sz="1600" dirty="0" err="1" smtClean="0"/>
              <a:t>стране</a:t>
            </a:r>
            <a:r>
              <a:rPr lang="en-US" sz="1600" dirty="0" smtClean="0"/>
              <a:t>:</a:t>
            </a:r>
          </a:p>
          <a:p>
            <a:pPr marL="742950" lvl="1" indent="-285750">
              <a:buFont typeface="Arial"/>
              <a:buChar char="•"/>
            </a:pPr>
            <a:r>
              <a:rPr lang="en-US" sz="1600" dirty="0" err="1" smtClean="0"/>
              <a:t>овлашћеног</a:t>
            </a:r>
            <a:r>
              <a:rPr lang="en-US" sz="1600" dirty="0" smtClean="0"/>
              <a:t> </a:t>
            </a:r>
            <a:r>
              <a:rPr lang="en-US" sz="1600" dirty="0" err="1" smtClean="0"/>
              <a:t>лица</a:t>
            </a:r>
            <a:r>
              <a:rPr lang="en-US" sz="1600" dirty="0" smtClean="0"/>
              <a:t> </a:t>
            </a:r>
            <a:r>
              <a:rPr lang="en-US" sz="1600" dirty="0" err="1" smtClean="0"/>
              <a:t>органа</a:t>
            </a:r>
            <a:r>
              <a:rPr lang="en-US" sz="1600" dirty="0" smtClean="0"/>
              <a:t> </a:t>
            </a:r>
            <a:r>
              <a:rPr lang="en-US" sz="1600" dirty="0" err="1" smtClean="0"/>
              <a:t>који</a:t>
            </a:r>
            <a:r>
              <a:rPr lang="en-US" sz="1600" dirty="0" smtClean="0"/>
              <a:t> </a:t>
            </a:r>
            <a:r>
              <a:rPr lang="en-US" sz="1600" dirty="0" err="1" smtClean="0"/>
              <a:t>је</a:t>
            </a:r>
            <a:r>
              <a:rPr lang="en-US" sz="1600" dirty="0" smtClean="0"/>
              <a:t> </a:t>
            </a:r>
            <a:r>
              <a:rPr lang="en-US" sz="1600" dirty="0" err="1" smtClean="0"/>
              <a:t>по</a:t>
            </a:r>
            <a:r>
              <a:rPr lang="en-US" sz="1600" dirty="0" smtClean="0"/>
              <a:t> </a:t>
            </a:r>
            <a:r>
              <a:rPr lang="en-US" sz="1600" dirty="0" err="1" smtClean="0"/>
              <a:t>закону</a:t>
            </a:r>
            <a:r>
              <a:rPr lang="en-US" sz="1600" dirty="0" smtClean="0"/>
              <a:t> </a:t>
            </a:r>
            <a:r>
              <a:rPr lang="en-US" sz="1600" dirty="0" err="1" smtClean="0"/>
              <a:t>надлежан</a:t>
            </a:r>
            <a:r>
              <a:rPr lang="en-US" sz="1600" dirty="0" smtClean="0"/>
              <a:t> </a:t>
            </a:r>
            <a:r>
              <a:rPr lang="en-US" sz="1600" dirty="0" err="1" smtClean="0"/>
              <a:t>за</a:t>
            </a:r>
            <a:r>
              <a:rPr lang="en-US" sz="1600" dirty="0" smtClean="0"/>
              <a:t> </a:t>
            </a:r>
            <a:r>
              <a:rPr lang="en-US" sz="1600" dirty="0" err="1" smtClean="0"/>
              <a:t>оверу</a:t>
            </a:r>
            <a:r>
              <a:rPr lang="en-US" sz="1600" dirty="0" smtClean="0"/>
              <a:t> </a:t>
            </a:r>
            <a:r>
              <a:rPr lang="en-US" sz="1600" dirty="0" err="1" smtClean="0"/>
              <a:t>преписа</a:t>
            </a:r>
            <a:r>
              <a:rPr lang="en-US" sz="1600" dirty="0" smtClean="0"/>
              <a:t> (</a:t>
            </a:r>
            <a:r>
              <a:rPr lang="en-US" sz="1600" dirty="0" err="1" smtClean="0"/>
              <a:t>јавни</a:t>
            </a:r>
            <a:r>
              <a:rPr lang="en-US" sz="1600" dirty="0" smtClean="0"/>
              <a:t> </a:t>
            </a:r>
            <a:r>
              <a:rPr lang="en-US" sz="1600" dirty="0" err="1" smtClean="0"/>
              <a:t>бележници</a:t>
            </a:r>
            <a:r>
              <a:rPr lang="en-US" sz="1600" dirty="0" smtClean="0"/>
              <a:t>, </a:t>
            </a:r>
            <a:r>
              <a:rPr lang="en-US" sz="1600" dirty="0" err="1" smtClean="0"/>
              <a:t>судски</a:t>
            </a:r>
            <a:r>
              <a:rPr lang="en-US" sz="1600" dirty="0" smtClean="0"/>
              <a:t> </a:t>
            </a:r>
            <a:r>
              <a:rPr lang="en-US" sz="1600" dirty="0" err="1" smtClean="0"/>
              <a:t>оверитељи</a:t>
            </a:r>
            <a:r>
              <a:rPr lang="en-US" sz="1600" dirty="0" smtClean="0"/>
              <a:t>, </a:t>
            </a:r>
            <a:r>
              <a:rPr lang="en-US" sz="1600" dirty="0" err="1" smtClean="0"/>
              <a:t>оверитељи</a:t>
            </a:r>
            <a:r>
              <a:rPr lang="en-US" sz="1600" dirty="0" smtClean="0"/>
              <a:t> ЈЛС), </a:t>
            </a:r>
            <a:r>
              <a:rPr lang="en-US" sz="1600" dirty="0" err="1" smtClean="0"/>
              <a:t>а</a:t>
            </a:r>
            <a:r>
              <a:rPr lang="en-US" sz="1600" dirty="0" smtClean="0"/>
              <a:t> </a:t>
            </a:r>
            <a:r>
              <a:rPr lang="en-US" sz="1600" dirty="0" err="1" smtClean="0"/>
              <a:t>које</a:t>
            </a:r>
            <a:r>
              <a:rPr lang="en-US" sz="1600" dirty="0" smtClean="0"/>
              <a:t> </a:t>
            </a:r>
            <a:r>
              <a:rPr lang="en-US" sz="1600" dirty="0" err="1" smtClean="0"/>
              <a:t>може</a:t>
            </a:r>
            <a:r>
              <a:rPr lang="en-US" sz="1600" dirty="0" smtClean="0"/>
              <a:t> </a:t>
            </a:r>
            <a:r>
              <a:rPr lang="en-US" sz="1600" dirty="0" err="1" smtClean="0"/>
              <a:t>да</a:t>
            </a:r>
            <a:r>
              <a:rPr lang="en-US" sz="1600" dirty="0" smtClean="0"/>
              <a:t> </a:t>
            </a:r>
            <a:r>
              <a:rPr lang="en-US" sz="1600" dirty="0" err="1" smtClean="0"/>
              <a:t>изда</a:t>
            </a:r>
            <a:r>
              <a:rPr lang="en-US" sz="1600" dirty="0" smtClean="0"/>
              <a:t> </a:t>
            </a:r>
            <a:r>
              <a:rPr lang="en-US" sz="1600" dirty="0" err="1" smtClean="0"/>
              <a:t>електронски</a:t>
            </a:r>
            <a:r>
              <a:rPr lang="en-US" sz="1600" dirty="0" smtClean="0"/>
              <a:t> </a:t>
            </a:r>
            <a:r>
              <a:rPr lang="en-US" sz="1600" dirty="0" err="1" smtClean="0"/>
              <a:t>препис</a:t>
            </a:r>
            <a:r>
              <a:rPr lang="en-US" sz="1600" dirty="0" smtClean="0"/>
              <a:t> </a:t>
            </a:r>
            <a:r>
              <a:rPr lang="en-US" sz="1600" dirty="0" err="1" smtClean="0"/>
              <a:t>било</a:t>
            </a:r>
            <a:r>
              <a:rPr lang="en-US" sz="1600" dirty="0" smtClean="0"/>
              <a:t> </a:t>
            </a:r>
            <a:r>
              <a:rPr lang="en-US" sz="1600" dirty="0" err="1" smtClean="0"/>
              <a:t>ког</a:t>
            </a:r>
            <a:r>
              <a:rPr lang="en-US" sz="1600" dirty="0" smtClean="0"/>
              <a:t> </a:t>
            </a:r>
            <a:r>
              <a:rPr lang="en-US" sz="1600" dirty="0" err="1" smtClean="0"/>
              <a:t>документа</a:t>
            </a:r>
            <a:r>
              <a:rPr lang="en-US" sz="1600" dirty="0" smtClean="0"/>
              <a:t> </a:t>
            </a:r>
            <a:r>
              <a:rPr lang="en-US" sz="1600" dirty="0" err="1" smtClean="0"/>
              <a:t>издатог</a:t>
            </a:r>
            <a:r>
              <a:rPr lang="en-US" sz="1600" dirty="0" smtClean="0"/>
              <a:t> </a:t>
            </a:r>
            <a:r>
              <a:rPr lang="en-US" sz="1600" dirty="0" err="1" smtClean="0"/>
              <a:t>у</a:t>
            </a:r>
            <a:r>
              <a:rPr lang="en-US" sz="1600" dirty="0" smtClean="0"/>
              <a:t> </a:t>
            </a:r>
            <a:r>
              <a:rPr lang="en-US" sz="1600" dirty="0" err="1" smtClean="0"/>
              <a:t>папирној</a:t>
            </a:r>
            <a:r>
              <a:rPr lang="en-US" sz="1600" dirty="0" smtClean="0"/>
              <a:t> </a:t>
            </a:r>
            <a:r>
              <a:rPr lang="en-US" sz="1600" dirty="0" err="1" smtClean="0"/>
              <a:t>форми</a:t>
            </a:r>
            <a:r>
              <a:rPr lang="en-US" sz="1600" dirty="0" smtClean="0"/>
              <a:t>, </a:t>
            </a:r>
            <a:r>
              <a:rPr lang="en-US" sz="1600" dirty="0" err="1" smtClean="0"/>
              <a:t>без</a:t>
            </a:r>
            <a:r>
              <a:rPr lang="en-US" sz="1600" dirty="0" smtClean="0"/>
              <a:t> </a:t>
            </a:r>
            <a:r>
              <a:rPr lang="en-US" sz="1600" dirty="0" err="1" smtClean="0"/>
              <a:t>обзира</a:t>
            </a:r>
            <a:r>
              <a:rPr lang="en-US" sz="1600" dirty="0" smtClean="0"/>
              <a:t> </a:t>
            </a:r>
            <a:r>
              <a:rPr lang="en-US" sz="1600" dirty="0" err="1" smtClean="0"/>
              <a:t>на</a:t>
            </a:r>
            <a:r>
              <a:rPr lang="en-US" sz="1600" dirty="0" smtClean="0"/>
              <a:t> </a:t>
            </a:r>
            <a:r>
              <a:rPr lang="en-US" sz="1600" dirty="0" err="1" smtClean="0"/>
              <a:t>издаваоца</a:t>
            </a:r>
            <a:r>
              <a:rPr lang="en-US" sz="1600" dirty="0" smtClean="0"/>
              <a:t>; </a:t>
            </a:r>
            <a:r>
              <a:rPr lang="en-US" sz="1600" dirty="0" err="1" smtClean="0"/>
              <a:t>или</a:t>
            </a:r>
            <a:endParaRPr lang="en-US" sz="1600" dirty="0" smtClean="0"/>
          </a:p>
          <a:p>
            <a:pPr marL="742950" lvl="1" indent="-285750">
              <a:buFont typeface="Arial"/>
              <a:buChar char="•"/>
            </a:pPr>
            <a:r>
              <a:rPr lang="en-US" sz="1600" dirty="0" err="1" smtClean="0"/>
              <a:t>овлашћеног</a:t>
            </a:r>
            <a:r>
              <a:rPr lang="en-US" sz="1600" dirty="0" smtClean="0"/>
              <a:t> </a:t>
            </a:r>
            <a:r>
              <a:rPr lang="en-US" sz="1600" dirty="0" err="1"/>
              <a:t>лица</a:t>
            </a:r>
            <a:r>
              <a:rPr lang="en-US" sz="1600" dirty="0"/>
              <a:t> </a:t>
            </a:r>
            <a:r>
              <a:rPr lang="en-US" sz="1600" dirty="0" err="1"/>
              <a:t>органа</a:t>
            </a:r>
            <a:r>
              <a:rPr lang="en-US" sz="1600" dirty="0"/>
              <a:t> </a:t>
            </a:r>
            <a:r>
              <a:rPr lang="en-US" sz="1600" dirty="0" err="1"/>
              <a:t>који</a:t>
            </a:r>
            <a:r>
              <a:rPr lang="en-US" sz="1600" dirty="0"/>
              <a:t> </a:t>
            </a:r>
            <a:r>
              <a:rPr lang="en-US" sz="1600" dirty="0" err="1"/>
              <a:t>је</a:t>
            </a:r>
            <a:r>
              <a:rPr lang="en-US" sz="1600" dirty="0"/>
              <a:t> </a:t>
            </a:r>
            <a:r>
              <a:rPr lang="en-US" sz="1600" dirty="0" err="1"/>
              <a:t>издао</a:t>
            </a:r>
            <a:r>
              <a:rPr lang="en-US" sz="1600" dirty="0"/>
              <a:t> </a:t>
            </a:r>
            <a:r>
              <a:rPr lang="en-US" sz="1600" dirty="0" err="1"/>
              <a:t>тај</a:t>
            </a:r>
            <a:r>
              <a:rPr lang="en-US" sz="1600" dirty="0"/>
              <a:t> </a:t>
            </a:r>
            <a:r>
              <a:rPr lang="en-US" sz="1600" dirty="0" err="1"/>
              <a:t>акт</a:t>
            </a:r>
            <a:r>
              <a:rPr lang="en-US" sz="1600" dirty="0"/>
              <a:t> </a:t>
            </a:r>
            <a:r>
              <a:rPr lang="en-US" sz="1600" dirty="0" err="1"/>
              <a:t>у</a:t>
            </a:r>
            <a:r>
              <a:rPr lang="en-US" sz="1600" dirty="0"/>
              <a:t> </a:t>
            </a:r>
            <a:r>
              <a:rPr lang="en-US" sz="1600" dirty="0" err="1"/>
              <a:t>папорној</a:t>
            </a:r>
            <a:r>
              <a:rPr lang="en-US" sz="1600" dirty="0"/>
              <a:t> </a:t>
            </a:r>
            <a:r>
              <a:rPr lang="en-US" sz="1600" dirty="0" err="1"/>
              <a:t>форми</a:t>
            </a:r>
            <a:r>
              <a:rPr lang="en-US" sz="1600" dirty="0"/>
              <a:t>; </a:t>
            </a:r>
            <a:r>
              <a:rPr lang="en-US" sz="1600" dirty="0" err="1"/>
              <a:t>или</a:t>
            </a:r>
            <a:endParaRPr lang="en-US" sz="1600" dirty="0"/>
          </a:p>
          <a:p>
            <a:pPr marL="742950" lvl="1" indent="-285750">
              <a:buFont typeface="Arial"/>
              <a:buChar char="•"/>
            </a:pPr>
            <a:r>
              <a:rPr lang="en-US" sz="1600" dirty="0" err="1"/>
              <a:t>физичког</a:t>
            </a:r>
            <a:r>
              <a:rPr lang="en-US" sz="1600" dirty="0"/>
              <a:t> </a:t>
            </a:r>
            <a:r>
              <a:rPr lang="en-US" sz="1600" dirty="0" err="1"/>
              <a:t>лица</a:t>
            </a:r>
            <a:r>
              <a:rPr lang="en-US" sz="1600" dirty="0"/>
              <a:t> </a:t>
            </a:r>
            <a:r>
              <a:rPr lang="en-US" sz="1600" dirty="0" err="1"/>
              <a:t>које</a:t>
            </a:r>
            <a:r>
              <a:rPr lang="en-US" sz="1600" dirty="0"/>
              <a:t> </a:t>
            </a:r>
            <a:r>
              <a:rPr lang="en-US" sz="1600" dirty="0" err="1"/>
              <a:t>електронски</a:t>
            </a:r>
            <a:r>
              <a:rPr lang="en-US" sz="1600" dirty="0"/>
              <a:t> </a:t>
            </a:r>
            <a:r>
              <a:rPr lang="en-US" sz="1600" dirty="0" err="1"/>
              <a:t>потписује</a:t>
            </a:r>
            <a:r>
              <a:rPr lang="en-US" sz="1600" dirty="0"/>
              <a:t> </a:t>
            </a:r>
            <a:r>
              <a:rPr lang="en-US" sz="1600" dirty="0" err="1"/>
              <a:t>захтев</a:t>
            </a:r>
            <a:r>
              <a:rPr lang="en-US" sz="1600" dirty="0"/>
              <a:t>, </a:t>
            </a:r>
            <a:r>
              <a:rPr lang="en-US" sz="1600" dirty="0" err="1"/>
              <a:t>односно</a:t>
            </a:r>
            <a:r>
              <a:rPr lang="en-US" sz="1600" dirty="0"/>
              <a:t> </a:t>
            </a:r>
            <a:r>
              <a:rPr lang="en-US" sz="1600" dirty="0" err="1"/>
              <a:t>пријаву</a:t>
            </a:r>
            <a:r>
              <a:rPr lang="en-US" sz="1600" dirty="0"/>
              <a:t> </a:t>
            </a:r>
            <a:r>
              <a:rPr lang="en-US" sz="1600" dirty="0" err="1"/>
              <a:t>у</a:t>
            </a:r>
            <a:r>
              <a:rPr lang="en-US" sz="1600" dirty="0"/>
              <a:t> </a:t>
            </a:r>
            <a:r>
              <a:rPr lang="en-US" sz="1600" dirty="0" err="1"/>
              <a:t>обједињеној</a:t>
            </a:r>
            <a:r>
              <a:rPr lang="en-US" sz="1600" dirty="0"/>
              <a:t> </a:t>
            </a:r>
            <a:r>
              <a:rPr lang="en-US" sz="1600" dirty="0" err="1"/>
              <a:t>процедури</a:t>
            </a:r>
            <a:r>
              <a:rPr lang="en-US" sz="1600" dirty="0"/>
              <a:t>, </a:t>
            </a:r>
            <a:r>
              <a:rPr lang="en-US" sz="1600" dirty="0" err="1"/>
              <a:t>уз</a:t>
            </a:r>
            <a:r>
              <a:rPr lang="en-US" sz="1600" dirty="0"/>
              <a:t> </a:t>
            </a:r>
            <a:r>
              <a:rPr lang="en-US" sz="1600" dirty="0" err="1"/>
              <a:t>коју</a:t>
            </a:r>
            <a:r>
              <a:rPr lang="en-US" sz="1600" dirty="0"/>
              <a:t> </a:t>
            </a:r>
            <a:r>
              <a:rPr lang="en-US" sz="1600" dirty="0" err="1"/>
              <a:t>се</a:t>
            </a:r>
            <a:r>
              <a:rPr lang="en-US" sz="1600" dirty="0"/>
              <a:t> </a:t>
            </a:r>
            <a:r>
              <a:rPr lang="en-US" sz="1600" dirty="0" err="1"/>
              <a:t>та</a:t>
            </a:r>
            <a:r>
              <a:rPr lang="en-US" sz="1600" dirty="0"/>
              <a:t> </a:t>
            </a:r>
            <a:r>
              <a:rPr lang="en-US" sz="1600" dirty="0" err="1"/>
              <a:t>документација</a:t>
            </a:r>
            <a:r>
              <a:rPr lang="en-US" sz="1600" dirty="0"/>
              <a:t> </a:t>
            </a:r>
            <a:r>
              <a:rPr lang="en-US" sz="1600" dirty="0" err="1"/>
              <a:t>подноси</a:t>
            </a:r>
            <a:r>
              <a:rPr lang="en-US" sz="1600" dirty="0"/>
              <a:t>, (</a:t>
            </a:r>
            <a:r>
              <a:rPr lang="en-US" sz="1600" dirty="0" err="1"/>
              <a:t>нпр</a:t>
            </a:r>
            <a:r>
              <a:rPr lang="en-US" sz="1600" dirty="0"/>
              <a:t>. </a:t>
            </a:r>
            <a:r>
              <a:rPr lang="en-US" sz="1600" dirty="0" err="1"/>
              <a:t>инвеститор</a:t>
            </a:r>
            <a:r>
              <a:rPr lang="en-US" sz="1600" dirty="0"/>
              <a:t> </a:t>
            </a:r>
            <a:r>
              <a:rPr lang="en-US" sz="1600" dirty="0" err="1"/>
              <a:t>или</a:t>
            </a:r>
            <a:r>
              <a:rPr lang="en-US" sz="1600" dirty="0"/>
              <a:t> </a:t>
            </a:r>
            <a:r>
              <a:rPr lang="en-US" sz="1600" dirty="0" err="1"/>
              <a:t>директор</a:t>
            </a:r>
            <a:r>
              <a:rPr lang="en-US" sz="1600" dirty="0"/>
              <a:t> </a:t>
            </a:r>
            <a:r>
              <a:rPr lang="en-US" sz="1600" dirty="0" err="1"/>
              <a:t>или</a:t>
            </a:r>
            <a:r>
              <a:rPr lang="en-US" sz="1600" dirty="0"/>
              <a:t> </a:t>
            </a:r>
            <a:r>
              <a:rPr lang="en-US" sz="1600" dirty="0" err="1"/>
              <a:t>овлашћено</a:t>
            </a:r>
            <a:r>
              <a:rPr lang="en-US" sz="1600" dirty="0"/>
              <a:t> </a:t>
            </a:r>
            <a:r>
              <a:rPr lang="en-US" sz="1600" dirty="0" err="1"/>
              <a:t>лице</a:t>
            </a:r>
            <a:r>
              <a:rPr lang="en-US" sz="1600" dirty="0"/>
              <a:t> </a:t>
            </a:r>
            <a:r>
              <a:rPr lang="en-US" sz="1600" dirty="0" err="1"/>
              <a:t>пројектантског</a:t>
            </a:r>
            <a:r>
              <a:rPr lang="en-US" sz="1600" dirty="0"/>
              <a:t> </a:t>
            </a:r>
            <a:r>
              <a:rPr lang="en-US" sz="1600" dirty="0" err="1"/>
              <a:t>бира</a:t>
            </a:r>
            <a:r>
              <a:rPr lang="en-US" sz="1600" dirty="0"/>
              <a:t> </a:t>
            </a:r>
            <a:r>
              <a:rPr lang="en-US" sz="1600" dirty="0" err="1"/>
              <a:t>који</a:t>
            </a:r>
            <a:r>
              <a:rPr lang="en-US" sz="1600" dirty="0"/>
              <a:t> </a:t>
            </a:r>
            <a:r>
              <a:rPr lang="en-US" sz="1600" dirty="0" err="1"/>
              <a:t>подноси</a:t>
            </a:r>
            <a:r>
              <a:rPr lang="en-US" sz="1600" dirty="0"/>
              <a:t> </a:t>
            </a:r>
            <a:r>
              <a:rPr lang="en-US" sz="1600" dirty="0" err="1"/>
              <a:t>захтев</a:t>
            </a:r>
            <a:r>
              <a:rPr lang="en-US" sz="1600" dirty="0"/>
              <a:t> </a:t>
            </a:r>
            <a:r>
              <a:rPr lang="en-US" sz="1600" dirty="0" err="1"/>
              <a:t>у</a:t>
            </a:r>
            <a:r>
              <a:rPr lang="en-US" sz="1600" dirty="0"/>
              <a:t> </a:t>
            </a:r>
            <a:r>
              <a:rPr lang="en-US" sz="1600" dirty="0" err="1"/>
              <a:t>име</a:t>
            </a:r>
            <a:r>
              <a:rPr lang="en-US" sz="1600" dirty="0"/>
              <a:t> </a:t>
            </a:r>
            <a:r>
              <a:rPr lang="en-US" sz="1600" dirty="0" err="1"/>
              <a:t>инвеститора</a:t>
            </a:r>
            <a:r>
              <a:rPr lang="en-US" sz="1600" dirty="0"/>
              <a:t>), </a:t>
            </a:r>
            <a:r>
              <a:rPr lang="en-US" sz="1600" dirty="0" err="1"/>
              <a:t>који</a:t>
            </a:r>
            <a:r>
              <a:rPr lang="en-US" sz="1600" dirty="0"/>
              <a:t> </a:t>
            </a:r>
            <a:r>
              <a:rPr lang="en-US" sz="1600" dirty="0" err="1"/>
              <a:t>својим</a:t>
            </a:r>
            <a:r>
              <a:rPr lang="en-US" sz="1600" dirty="0"/>
              <a:t> </a:t>
            </a:r>
            <a:r>
              <a:rPr lang="en-US" sz="1600" dirty="0" err="1"/>
              <a:t>електронским</a:t>
            </a:r>
            <a:r>
              <a:rPr lang="en-US" sz="1600" dirty="0"/>
              <a:t> </a:t>
            </a:r>
            <a:r>
              <a:rPr lang="en-US" sz="1600" dirty="0" err="1"/>
              <a:t>потписом</a:t>
            </a:r>
            <a:r>
              <a:rPr lang="en-US" sz="1600" dirty="0"/>
              <a:t> </a:t>
            </a:r>
            <a:r>
              <a:rPr lang="en-US" sz="1600" dirty="0" err="1"/>
              <a:t>потврђује</a:t>
            </a:r>
            <a:r>
              <a:rPr lang="en-US" sz="1600" dirty="0"/>
              <a:t> </a:t>
            </a:r>
            <a:r>
              <a:rPr lang="en-US" sz="1600" dirty="0" err="1"/>
              <a:t>истоветност</a:t>
            </a:r>
            <a:r>
              <a:rPr lang="en-US" sz="1600" dirty="0"/>
              <a:t> </a:t>
            </a:r>
            <a:r>
              <a:rPr lang="en-US" sz="1600" dirty="0" err="1"/>
              <a:t>електронске</a:t>
            </a:r>
            <a:r>
              <a:rPr lang="en-US" sz="1600" dirty="0"/>
              <a:t> </a:t>
            </a:r>
            <a:r>
              <a:rPr lang="en-US" sz="1600" dirty="0" err="1"/>
              <a:t>копије</a:t>
            </a:r>
            <a:r>
              <a:rPr lang="en-US" sz="1600" dirty="0"/>
              <a:t> </a:t>
            </a:r>
            <a:r>
              <a:rPr lang="en-US" sz="1600" dirty="0" err="1"/>
              <a:t>оригиналном</a:t>
            </a:r>
            <a:r>
              <a:rPr lang="en-US" sz="1600" dirty="0"/>
              <a:t> </a:t>
            </a:r>
            <a:r>
              <a:rPr lang="en-US" sz="1600" dirty="0" err="1"/>
              <a:t>документу</a:t>
            </a:r>
            <a:r>
              <a:rPr lang="en-US" sz="1600" dirty="0"/>
              <a:t> </a:t>
            </a:r>
            <a:r>
              <a:rPr lang="en-US" sz="1600" dirty="0" err="1"/>
              <a:t>издатом</a:t>
            </a:r>
            <a:r>
              <a:rPr lang="en-US" sz="1600" dirty="0"/>
              <a:t> </a:t>
            </a:r>
            <a:r>
              <a:rPr lang="en-US" sz="1600" dirty="0" err="1"/>
              <a:t>у</a:t>
            </a:r>
            <a:r>
              <a:rPr lang="en-US" sz="1600" dirty="0"/>
              <a:t> </a:t>
            </a:r>
            <a:r>
              <a:rPr lang="en-US" sz="1600" dirty="0" err="1"/>
              <a:t>папирној</a:t>
            </a:r>
            <a:r>
              <a:rPr lang="en-US" sz="1600" dirty="0"/>
              <a:t> </a:t>
            </a:r>
            <a:r>
              <a:rPr lang="en-US" sz="1600" dirty="0" err="1"/>
              <a:t>форми</a:t>
            </a:r>
            <a:r>
              <a:rPr lang="en-US" sz="1600" dirty="0"/>
              <a:t>, </a:t>
            </a:r>
            <a:r>
              <a:rPr lang="en-US" sz="1600" dirty="0" err="1"/>
              <a:t>у</a:t>
            </a:r>
            <a:r>
              <a:rPr lang="en-US" sz="1600" dirty="0"/>
              <a:t> </a:t>
            </a:r>
            <a:r>
              <a:rPr lang="en-US" sz="1600" dirty="0" err="1"/>
              <a:t>ком</a:t>
            </a:r>
            <a:r>
              <a:rPr lang="en-US" sz="1600" dirty="0"/>
              <a:t> </a:t>
            </a:r>
            <a:r>
              <a:rPr lang="en-US" sz="1600" dirty="0" err="1"/>
              <a:t>случају</a:t>
            </a:r>
            <a:r>
              <a:rPr lang="en-US" sz="1600" dirty="0"/>
              <a:t> </a:t>
            </a:r>
            <a:r>
              <a:rPr lang="en-US" sz="1600" dirty="0" err="1"/>
              <a:t>надлежни</a:t>
            </a:r>
            <a:r>
              <a:rPr lang="en-US" sz="1600" dirty="0"/>
              <a:t> </a:t>
            </a:r>
            <a:r>
              <a:rPr lang="en-US" sz="1600" dirty="0" err="1"/>
              <a:t>орган</a:t>
            </a:r>
            <a:r>
              <a:rPr lang="en-US" sz="1600" dirty="0"/>
              <a:t> </a:t>
            </a:r>
            <a:r>
              <a:rPr lang="en-US" sz="1600" dirty="0" err="1"/>
              <a:t>може</a:t>
            </a:r>
            <a:r>
              <a:rPr lang="en-US" sz="1600" dirty="0"/>
              <a:t>, </a:t>
            </a:r>
            <a:r>
              <a:rPr lang="en-US" sz="1600" dirty="0" err="1"/>
              <a:t>ради</a:t>
            </a:r>
            <a:r>
              <a:rPr lang="en-US" sz="1600" dirty="0"/>
              <a:t> </a:t>
            </a:r>
            <a:r>
              <a:rPr lang="en-US" sz="1600" dirty="0" err="1"/>
              <a:t>провере</a:t>
            </a:r>
            <a:r>
              <a:rPr lang="en-US" sz="1600" dirty="0"/>
              <a:t>, </a:t>
            </a:r>
            <a:r>
              <a:rPr lang="en-US" sz="1600" dirty="0" err="1"/>
              <a:t>накнадно</a:t>
            </a:r>
            <a:r>
              <a:rPr lang="en-US" sz="1600" dirty="0"/>
              <a:t> </a:t>
            </a:r>
            <a:r>
              <a:rPr lang="en-US" sz="1600" dirty="0" err="1"/>
              <a:t>тражити</a:t>
            </a:r>
            <a:r>
              <a:rPr lang="en-US" sz="1600" dirty="0"/>
              <a:t> </a:t>
            </a:r>
            <a:r>
              <a:rPr lang="en-US" sz="1600" dirty="0" err="1"/>
              <a:t>да</a:t>
            </a:r>
            <a:r>
              <a:rPr lang="en-US" sz="1600" dirty="0"/>
              <a:t> </a:t>
            </a:r>
            <a:r>
              <a:rPr lang="en-US" sz="1600" dirty="0" err="1"/>
              <a:t>му</a:t>
            </a:r>
            <a:r>
              <a:rPr lang="en-US" sz="1600" dirty="0"/>
              <a:t> </a:t>
            </a:r>
            <a:r>
              <a:rPr lang="en-US" sz="1600" dirty="0" err="1"/>
              <a:t>се</a:t>
            </a:r>
            <a:r>
              <a:rPr lang="en-US" sz="1600" dirty="0"/>
              <a:t> </a:t>
            </a:r>
            <a:r>
              <a:rPr lang="en-US" sz="1600" dirty="0" err="1"/>
              <a:t>на</a:t>
            </a:r>
            <a:r>
              <a:rPr lang="en-US" sz="1600" dirty="0"/>
              <a:t> </a:t>
            </a:r>
            <a:r>
              <a:rPr lang="en-US" sz="1600" dirty="0" err="1"/>
              <a:t>увид</a:t>
            </a:r>
            <a:r>
              <a:rPr lang="en-US" sz="1600" dirty="0"/>
              <a:t> </a:t>
            </a:r>
            <a:r>
              <a:rPr lang="en-US" sz="1600" dirty="0" err="1"/>
              <a:t>и</a:t>
            </a:r>
            <a:r>
              <a:rPr lang="en-US" sz="1600" dirty="0"/>
              <a:t> </a:t>
            </a:r>
            <a:r>
              <a:rPr lang="en-US" sz="1600" dirty="0" err="1"/>
              <a:t>сравњење</a:t>
            </a:r>
            <a:r>
              <a:rPr lang="en-US" sz="1600" dirty="0"/>
              <a:t> </a:t>
            </a:r>
            <a:r>
              <a:rPr lang="en-US" sz="1600" dirty="0" err="1"/>
              <a:t>достави</a:t>
            </a:r>
            <a:r>
              <a:rPr lang="en-US" sz="1600" dirty="0"/>
              <a:t> </a:t>
            </a:r>
            <a:r>
              <a:rPr lang="en-US" sz="1600" dirty="0" err="1"/>
              <a:t>изворни</a:t>
            </a:r>
            <a:r>
              <a:rPr lang="en-US" sz="1600" dirty="0"/>
              <a:t> </a:t>
            </a:r>
            <a:r>
              <a:rPr lang="en-US" sz="1600" dirty="0" err="1"/>
              <a:t>документ</a:t>
            </a:r>
            <a:r>
              <a:rPr lang="en-US" sz="1600" dirty="0"/>
              <a:t> </a:t>
            </a:r>
            <a:r>
              <a:rPr lang="en-US" sz="1600" dirty="0" err="1"/>
              <a:t>у</a:t>
            </a:r>
            <a:r>
              <a:rPr lang="en-US" sz="1600" dirty="0"/>
              <a:t> </a:t>
            </a:r>
            <a:r>
              <a:rPr lang="en-US" sz="1600" dirty="0" err="1"/>
              <a:t>папирној</a:t>
            </a:r>
            <a:r>
              <a:rPr lang="en-US" sz="1600" dirty="0"/>
              <a:t> </a:t>
            </a:r>
            <a:r>
              <a:rPr lang="en-US" sz="1600" dirty="0" err="1"/>
              <a:t>форми</a:t>
            </a:r>
            <a:r>
              <a:rPr lang="en-US" sz="1600" dirty="0"/>
              <a:t>.</a:t>
            </a:r>
          </a:p>
          <a:p>
            <a:pPr lvl="0" fontAlgn="base"/>
            <a:endParaRPr lang="en-US" sz="1600" dirty="0" smtClean="0"/>
          </a:p>
          <a:p>
            <a:pPr marL="342900" lvl="0" indent="-342900" fontAlgn="base">
              <a:buFont typeface="+mj-lt"/>
              <a:buAutoNum type="arabicPeriod" startAt="5"/>
            </a:pPr>
            <a:r>
              <a:rPr lang="en-US" sz="1600" dirty="0" err="1" smtClean="0"/>
              <a:t>Пуномоћник</a:t>
            </a:r>
            <a:r>
              <a:rPr lang="en-US" sz="1600" dirty="0" smtClean="0"/>
              <a:t> </a:t>
            </a:r>
            <a:r>
              <a:rPr lang="en-US" sz="1600" dirty="0" err="1" smtClean="0"/>
              <a:t>подносиоца</a:t>
            </a:r>
            <a:r>
              <a:rPr lang="en-US" sz="1600" dirty="0" smtClean="0"/>
              <a:t> </a:t>
            </a:r>
            <a:r>
              <a:rPr lang="en-US" sz="1600" dirty="0" err="1" smtClean="0"/>
              <a:t>захтева</a:t>
            </a:r>
            <a:r>
              <a:rPr lang="en-US" sz="1600" dirty="0" smtClean="0"/>
              <a:t>, </a:t>
            </a:r>
            <a:r>
              <a:rPr lang="en-US" sz="1600" dirty="0" err="1" smtClean="0"/>
              <a:t>односно</a:t>
            </a:r>
            <a:r>
              <a:rPr lang="en-US" sz="1600" dirty="0" smtClean="0"/>
              <a:t> </a:t>
            </a:r>
            <a:r>
              <a:rPr lang="en-US" sz="1600" dirty="0" err="1" smtClean="0"/>
              <a:t>пријаве</a:t>
            </a:r>
            <a:r>
              <a:rPr lang="en-US" sz="1600" dirty="0" smtClean="0"/>
              <a:t> </a:t>
            </a:r>
            <a:r>
              <a:rPr lang="en-US" sz="1600" dirty="0" err="1" smtClean="0"/>
              <a:t>у</a:t>
            </a:r>
            <a:r>
              <a:rPr lang="en-US" sz="1600" dirty="0" smtClean="0"/>
              <a:t> </a:t>
            </a:r>
            <a:r>
              <a:rPr lang="en-US" sz="1600" dirty="0" err="1" smtClean="0"/>
              <a:t>обједињеној</a:t>
            </a:r>
            <a:r>
              <a:rPr lang="en-US" sz="1600" dirty="0" smtClean="0"/>
              <a:t> </a:t>
            </a:r>
            <a:r>
              <a:rPr lang="en-US" sz="1600" dirty="0" err="1" smtClean="0"/>
              <a:t>процедури</a:t>
            </a:r>
            <a:r>
              <a:rPr lang="en-US" sz="1600" dirty="0" smtClean="0"/>
              <a:t> </a:t>
            </a:r>
            <a:r>
              <a:rPr lang="en-US" sz="1600" dirty="0" err="1" smtClean="0"/>
              <a:t>то</a:t>
            </a:r>
            <a:r>
              <a:rPr lang="en-US" sz="1600" dirty="0" smtClean="0"/>
              <a:t> </a:t>
            </a:r>
            <a:r>
              <a:rPr lang="en-US" sz="1600" dirty="0" err="1" smtClean="0"/>
              <a:t>своје</a:t>
            </a:r>
            <a:r>
              <a:rPr lang="en-US" sz="1600" dirty="0" smtClean="0"/>
              <a:t> </a:t>
            </a:r>
            <a:r>
              <a:rPr lang="en-US" sz="1600" dirty="0" err="1" smtClean="0"/>
              <a:t>својство</a:t>
            </a:r>
            <a:r>
              <a:rPr lang="en-US" sz="1600" dirty="0" smtClean="0"/>
              <a:t> </a:t>
            </a:r>
            <a:r>
              <a:rPr lang="en-US" sz="1600" dirty="0" err="1" smtClean="0"/>
              <a:t>доказује</a:t>
            </a:r>
            <a:r>
              <a:rPr lang="en-US" sz="1600" dirty="0" smtClean="0"/>
              <a:t> </a:t>
            </a:r>
            <a:r>
              <a:rPr lang="en-US" sz="1600" dirty="0" err="1" smtClean="0"/>
              <a:t>прилагањем</a:t>
            </a:r>
            <a:r>
              <a:rPr lang="en-US" sz="1600" dirty="0" smtClean="0"/>
              <a:t> </a:t>
            </a:r>
            <a:r>
              <a:rPr lang="en-US" sz="1600" dirty="0" err="1" smtClean="0"/>
              <a:t>пуномоћја</a:t>
            </a:r>
            <a:r>
              <a:rPr lang="en-US" sz="1600" dirty="0" smtClean="0"/>
              <a:t>. </a:t>
            </a:r>
            <a:r>
              <a:rPr lang="en-US" sz="1600" dirty="0" err="1" smtClean="0"/>
              <a:t>Својство</a:t>
            </a:r>
            <a:r>
              <a:rPr lang="en-US" sz="1600" dirty="0" smtClean="0"/>
              <a:t> </a:t>
            </a:r>
            <a:r>
              <a:rPr lang="en-US" sz="1600" dirty="0" err="1" smtClean="0"/>
              <a:t>законског</a:t>
            </a:r>
            <a:r>
              <a:rPr lang="en-US" sz="1600" dirty="0" smtClean="0"/>
              <a:t> </a:t>
            </a:r>
            <a:r>
              <a:rPr lang="en-US" sz="1600" dirty="0" err="1" smtClean="0"/>
              <a:t>заступника</a:t>
            </a:r>
            <a:r>
              <a:rPr lang="en-US" sz="1600" dirty="0" smtClean="0"/>
              <a:t> </a:t>
            </a:r>
            <a:r>
              <a:rPr lang="en-US" sz="1600" dirty="0" err="1" smtClean="0"/>
              <a:t>правног</a:t>
            </a:r>
            <a:r>
              <a:rPr lang="en-US" sz="1600" dirty="0" smtClean="0"/>
              <a:t> </a:t>
            </a:r>
            <a:r>
              <a:rPr lang="en-US" sz="1600" dirty="0" err="1" smtClean="0"/>
              <a:t>лица</a:t>
            </a:r>
            <a:r>
              <a:rPr lang="en-US" sz="1600" dirty="0" smtClean="0"/>
              <a:t> </a:t>
            </a:r>
            <a:r>
              <a:rPr lang="en-US" sz="1600" dirty="0" err="1" smtClean="0"/>
              <a:t>се</a:t>
            </a:r>
            <a:r>
              <a:rPr lang="en-US" sz="1600" dirty="0" smtClean="0"/>
              <a:t> </a:t>
            </a:r>
            <a:r>
              <a:rPr lang="en-US" sz="1600" dirty="0" err="1" smtClean="0"/>
              <a:t>не</a:t>
            </a:r>
            <a:r>
              <a:rPr lang="en-US" sz="1600" dirty="0" smtClean="0"/>
              <a:t> </a:t>
            </a:r>
            <a:r>
              <a:rPr lang="en-US" sz="1600" dirty="0" err="1" smtClean="0"/>
              <a:t>доказује</a:t>
            </a:r>
            <a:r>
              <a:rPr lang="en-US" sz="1600" dirty="0" smtClean="0"/>
              <a:t>, </a:t>
            </a:r>
            <a:r>
              <a:rPr lang="en-US" sz="1600" dirty="0" err="1" smtClean="0"/>
              <a:t>ако</a:t>
            </a:r>
            <a:r>
              <a:rPr lang="en-US" sz="1600" dirty="0" smtClean="0"/>
              <a:t> </a:t>
            </a:r>
            <a:r>
              <a:rPr lang="en-US" sz="1600" dirty="0" err="1" smtClean="0"/>
              <a:t>је</a:t>
            </a:r>
            <a:r>
              <a:rPr lang="en-US" sz="1600" dirty="0" smtClean="0"/>
              <a:t> </a:t>
            </a:r>
            <a:r>
              <a:rPr lang="en-US" sz="1600" dirty="0" err="1" smtClean="0"/>
              <a:t>уписано</a:t>
            </a:r>
            <a:r>
              <a:rPr lang="en-US" sz="1600" dirty="0" smtClean="0"/>
              <a:t> </a:t>
            </a:r>
            <a:r>
              <a:rPr lang="en-US" sz="1600" dirty="0" err="1" smtClean="0"/>
              <a:t>у</a:t>
            </a:r>
            <a:r>
              <a:rPr lang="en-US" sz="1600" dirty="0" smtClean="0"/>
              <a:t> </a:t>
            </a:r>
            <a:r>
              <a:rPr lang="en-US" sz="1600" dirty="0" err="1" smtClean="0"/>
              <a:t>Регистар</a:t>
            </a:r>
            <a:r>
              <a:rPr lang="en-US" sz="1600" dirty="0" smtClean="0"/>
              <a:t> </a:t>
            </a:r>
            <a:r>
              <a:rPr lang="en-US" sz="1600" dirty="0" err="1" smtClean="0"/>
              <a:t>привредних</a:t>
            </a:r>
            <a:r>
              <a:rPr lang="en-US" sz="1600" dirty="0" smtClean="0"/>
              <a:t> </a:t>
            </a:r>
            <a:r>
              <a:rPr lang="en-US" sz="1600" dirty="0" err="1" smtClean="0"/>
              <a:t>субјеката</a:t>
            </a:r>
            <a:r>
              <a:rPr lang="en-US" sz="1600" dirty="0" smtClean="0"/>
              <a:t>, </a:t>
            </a:r>
            <a:r>
              <a:rPr lang="en-US" sz="1600" dirty="0" err="1" smtClean="0"/>
              <a:t>који</a:t>
            </a:r>
            <a:r>
              <a:rPr lang="en-US" sz="1600" dirty="0" smtClean="0"/>
              <a:t> </a:t>
            </a:r>
            <a:r>
              <a:rPr lang="en-US" sz="1600" dirty="0" err="1" smtClean="0"/>
              <a:t>се</a:t>
            </a:r>
            <a:r>
              <a:rPr lang="en-US" sz="1600" dirty="0" smtClean="0"/>
              <a:t> </a:t>
            </a:r>
            <a:r>
              <a:rPr lang="en-US" sz="1600" dirty="0" err="1" smtClean="0"/>
              <a:t>води</a:t>
            </a:r>
            <a:r>
              <a:rPr lang="en-US" sz="1600" dirty="0" smtClean="0"/>
              <a:t> </a:t>
            </a:r>
            <a:r>
              <a:rPr lang="en-US" sz="1600" dirty="0" err="1" smtClean="0"/>
              <a:t>при</a:t>
            </a:r>
            <a:r>
              <a:rPr lang="en-US" sz="1600" dirty="0" smtClean="0"/>
              <a:t> АПР-</a:t>
            </a:r>
            <a:r>
              <a:rPr lang="en-US" sz="1600" dirty="0" err="1" smtClean="0"/>
              <a:t>у</a:t>
            </a:r>
            <a:r>
              <a:rPr lang="en-US" sz="1600" dirty="0" smtClean="0"/>
              <a:t>, </a:t>
            </a:r>
            <a:r>
              <a:rPr lang="en-US" sz="1600" dirty="0" err="1" smtClean="0"/>
              <a:t>већ</a:t>
            </a:r>
            <a:r>
              <a:rPr lang="en-US" sz="1600" dirty="0" smtClean="0"/>
              <a:t> </a:t>
            </a:r>
            <a:r>
              <a:rPr lang="en-US" sz="1600" dirty="0" err="1" smtClean="0"/>
              <a:t>проверу</a:t>
            </a:r>
            <a:r>
              <a:rPr lang="en-US" sz="1600" dirty="0" smtClean="0"/>
              <a:t> </a:t>
            </a:r>
            <a:r>
              <a:rPr lang="en-US" sz="1600" dirty="0" err="1" smtClean="0"/>
              <a:t>те</a:t>
            </a:r>
            <a:r>
              <a:rPr lang="en-US" sz="1600" dirty="0" smtClean="0"/>
              <a:t> </a:t>
            </a:r>
            <a:r>
              <a:rPr lang="en-US" sz="1600" dirty="0" err="1" smtClean="0"/>
              <a:t>чињенице</a:t>
            </a:r>
            <a:r>
              <a:rPr lang="en-US" sz="1600" dirty="0" smtClean="0"/>
              <a:t> </a:t>
            </a:r>
            <a:r>
              <a:rPr lang="en-US" sz="1600" dirty="0" err="1" smtClean="0"/>
              <a:t>врши</a:t>
            </a:r>
            <a:r>
              <a:rPr lang="en-US" sz="1600" dirty="0" smtClean="0"/>
              <a:t> </a:t>
            </a:r>
            <a:r>
              <a:rPr lang="en-US" sz="1600" dirty="0" err="1" smtClean="0"/>
              <a:t>надлежни</a:t>
            </a:r>
            <a:r>
              <a:rPr lang="en-US" sz="1600" dirty="0" smtClean="0"/>
              <a:t> </a:t>
            </a:r>
            <a:r>
              <a:rPr lang="en-US" sz="1600" dirty="0" err="1" smtClean="0"/>
              <a:t>орган</a:t>
            </a:r>
            <a:r>
              <a:rPr lang="en-US" sz="1600" dirty="0" smtClean="0"/>
              <a:t>, </a:t>
            </a:r>
            <a:r>
              <a:rPr lang="en-US" sz="1600" dirty="0" err="1" smtClean="0"/>
              <a:t>увидом</a:t>
            </a:r>
            <a:r>
              <a:rPr lang="en-US" sz="1600" dirty="0" smtClean="0"/>
              <a:t> </a:t>
            </a:r>
            <a:r>
              <a:rPr lang="en-US" sz="1600" dirty="0" err="1" smtClean="0"/>
              <a:t>у</a:t>
            </a:r>
            <a:r>
              <a:rPr lang="en-US" sz="1600" dirty="0" smtClean="0"/>
              <a:t> </a:t>
            </a:r>
            <a:r>
              <a:rPr lang="en-US" sz="1600" dirty="0" err="1" smtClean="0"/>
              <a:t>тај</a:t>
            </a:r>
            <a:r>
              <a:rPr lang="en-US" sz="1600" dirty="0" smtClean="0"/>
              <a:t> </a:t>
            </a:r>
            <a:r>
              <a:rPr lang="en-US" sz="1600" dirty="0" err="1" smtClean="0"/>
              <a:t>регистар</a:t>
            </a:r>
            <a:r>
              <a:rPr lang="en-US" sz="1600" dirty="0" smtClean="0"/>
              <a:t>, </a:t>
            </a:r>
            <a:r>
              <a:rPr lang="en-US" sz="1600" dirty="0" err="1" smtClean="0"/>
              <a:t>о</a:t>
            </a:r>
            <a:r>
              <a:rPr lang="en-US" sz="1600" dirty="0" smtClean="0"/>
              <a:t> </a:t>
            </a:r>
            <a:r>
              <a:rPr lang="en-US" sz="1600" dirty="0" err="1" smtClean="0"/>
              <a:t>чему</a:t>
            </a:r>
            <a:r>
              <a:rPr lang="en-US" sz="1600" dirty="0" smtClean="0"/>
              <a:t> </a:t>
            </a:r>
            <a:r>
              <a:rPr lang="en-US" sz="1600" dirty="0" err="1" smtClean="0"/>
              <a:t>сачињава</a:t>
            </a:r>
            <a:r>
              <a:rPr lang="en-US" sz="1600" dirty="0" smtClean="0"/>
              <a:t> </a:t>
            </a:r>
            <a:r>
              <a:rPr lang="en-US" sz="1600" dirty="0" err="1" smtClean="0"/>
              <a:t>службену</a:t>
            </a:r>
            <a:r>
              <a:rPr lang="en-US" sz="1600" dirty="0" smtClean="0"/>
              <a:t> </a:t>
            </a:r>
            <a:r>
              <a:rPr lang="en-US" sz="1600" dirty="0" err="1" smtClean="0"/>
              <a:t>белешку</a:t>
            </a:r>
            <a:r>
              <a:rPr lang="en-US" sz="1600" dirty="0" smtClean="0"/>
              <a:t>. </a:t>
            </a:r>
            <a:r>
              <a:rPr lang="en-US" sz="1600" dirty="0" err="1" smtClean="0"/>
              <a:t>Ако</a:t>
            </a:r>
            <a:r>
              <a:rPr lang="en-US" sz="1600" dirty="0" smtClean="0"/>
              <a:t> </a:t>
            </a:r>
            <a:r>
              <a:rPr lang="en-US" sz="1600" dirty="0" err="1" smtClean="0"/>
              <a:t>је</a:t>
            </a:r>
            <a:r>
              <a:rPr lang="en-US" sz="1600" dirty="0" smtClean="0"/>
              <a:t> </a:t>
            </a:r>
            <a:r>
              <a:rPr lang="en-US" sz="1600" dirty="0" err="1" smtClean="0"/>
              <a:t>заступник</a:t>
            </a:r>
            <a:r>
              <a:rPr lang="en-US" sz="1600" dirty="0" smtClean="0"/>
              <a:t> </a:t>
            </a:r>
            <a:r>
              <a:rPr lang="en-US" sz="1600" dirty="0" err="1" smtClean="0"/>
              <a:t>правног</a:t>
            </a:r>
            <a:r>
              <a:rPr lang="en-US" sz="1600" dirty="0" smtClean="0"/>
              <a:t> </a:t>
            </a:r>
            <a:r>
              <a:rPr lang="en-US" sz="1600" dirty="0" err="1" smtClean="0"/>
              <a:t>лица</a:t>
            </a:r>
            <a:r>
              <a:rPr lang="en-US" sz="1600" dirty="0" smtClean="0"/>
              <a:t> </a:t>
            </a:r>
            <a:r>
              <a:rPr lang="en-US" sz="1600" dirty="0" err="1" smtClean="0"/>
              <a:t>запослени</a:t>
            </a:r>
            <a:r>
              <a:rPr lang="en-US" sz="1600" dirty="0" smtClean="0"/>
              <a:t> </a:t>
            </a:r>
            <a:r>
              <a:rPr lang="en-US" sz="1600" dirty="0" err="1" smtClean="0"/>
              <a:t>са</a:t>
            </a:r>
            <a:r>
              <a:rPr lang="en-US" sz="1600" dirty="0" smtClean="0"/>
              <a:t> </a:t>
            </a:r>
            <a:r>
              <a:rPr lang="en-US" sz="1600" dirty="0" err="1" smtClean="0"/>
              <a:t>специјалним</a:t>
            </a:r>
            <a:r>
              <a:rPr lang="en-US" sz="1600" dirty="0" smtClean="0"/>
              <a:t> </a:t>
            </a:r>
            <a:r>
              <a:rPr lang="en-US" sz="1600" dirty="0" err="1" smtClean="0"/>
              <a:t>или</a:t>
            </a:r>
            <a:r>
              <a:rPr lang="en-US" sz="1600" dirty="0" smtClean="0"/>
              <a:t> </a:t>
            </a:r>
            <a:r>
              <a:rPr lang="en-US" sz="1600" dirty="0" err="1" smtClean="0"/>
              <a:t>генералним</a:t>
            </a:r>
            <a:r>
              <a:rPr lang="en-US" sz="1600" dirty="0" smtClean="0"/>
              <a:t> </a:t>
            </a:r>
            <a:r>
              <a:rPr lang="en-US" sz="1600" dirty="0" err="1" smtClean="0"/>
              <a:t>овлашћењем</a:t>
            </a:r>
            <a:r>
              <a:rPr lang="en-US" sz="1600" dirty="0" smtClean="0"/>
              <a:t> </a:t>
            </a:r>
            <a:r>
              <a:rPr lang="en-US" sz="1600" dirty="0" err="1" smtClean="0"/>
              <a:t>за</a:t>
            </a:r>
            <a:r>
              <a:rPr lang="en-US" sz="1600" dirty="0" smtClean="0"/>
              <a:t> </a:t>
            </a:r>
            <a:r>
              <a:rPr lang="en-US" sz="1600" dirty="0" err="1" smtClean="0"/>
              <a:t>заступање</a:t>
            </a:r>
            <a:r>
              <a:rPr lang="en-US" sz="1600" dirty="0" smtClean="0"/>
              <a:t> </a:t>
            </a:r>
            <a:r>
              <a:rPr lang="en-US" sz="1600" dirty="0" err="1" smtClean="0"/>
              <a:t>у</a:t>
            </a:r>
            <a:r>
              <a:rPr lang="en-US" sz="1600" dirty="0" smtClean="0"/>
              <a:t> </a:t>
            </a:r>
            <a:r>
              <a:rPr lang="en-US" sz="1600" dirty="0" err="1" smtClean="0"/>
              <a:t>обједињеној</a:t>
            </a:r>
            <a:r>
              <a:rPr lang="en-US" sz="1600" dirty="0" smtClean="0"/>
              <a:t> </a:t>
            </a:r>
            <a:r>
              <a:rPr lang="en-US" sz="1600" dirty="0" err="1" smtClean="0"/>
              <a:t>процедури</a:t>
            </a:r>
            <a:r>
              <a:rPr lang="en-US" sz="1600" dirty="0" smtClean="0"/>
              <a:t>, </a:t>
            </a:r>
            <a:r>
              <a:rPr lang="en-US" sz="1600" dirty="0" err="1" smtClean="0"/>
              <a:t>то</a:t>
            </a:r>
            <a:r>
              <a:rPr lang="en-US" sz="1600" dirty="0" smtClean="0"/>
              <a:t> </a:t>
            </a:r>
            <a:r>
              <a:rPr lang="en-US" sz="1600" dirty="0" err="1" smtClean="0"/>
              <a:t>својство</a:t>
            </a:r>
            <a:r>
              <a:rPr lang="en-US" sz="1600" dirty="0" smtClean="0"/>
              <a:t> </a:t>
            </a:r>
            <a:r>
              <a:rPr lang="en-US" sz="1600" dirty="0" err="1" smtClean="0"/>
              <a:t>доказује</a:t>
            </a:r>
            <a:r>
              <a:rPr lang="en-US" sz="1600" dirty="0" smtClean="0"/>
              <a:t> </a:t>
            </a:r>
            <a:r>
              <a:rPr lang="en-US" sz="1600" dirty="0" err="1" smtClean="0"/>
              <a:t>прилагањем</a:t>
            </a:r>
            <a:r>
              <a:rPr lang="en-US" sz="1600" dirty="0" smtClean="0"/>
              <a:t> </a:t>
            </a:r>
            <a:r>
              <a:rPr lang="en-US" sz="1600" dirty="0" err="1" smtClean="0"/>
              <a:t>овлашћења</a:t>
            </a:r>
            <a:r>
              <a:rPr lang="en-US" sz="1600" dirty="0" smtClean="0"/>
              <a:t> </a:t>
            </a:r>
            <a:r>
              <a:rPr lang="en-US" sz="1600" dirty="0" err="1" smtClean="0"/>
              <a:t>издатог</a:t>
            </a:r>
            <a:r>
              <a:rPr lang="en-US" sz="1600" dirty="0" smtClean="0"/>
              <a:t> </a:t>
            </a:r>
            <a:r>
              <a:rPr lang="en-US" sz="1600" dirty="0" err="1" smtClean="0"/>
              <a:t>од</a:t>
            </a:r>
            <a:r>
              <a:rPr lang="en-US" sz="1600" dirty="0" smtClean="0"/>
              <a:t> </a:t>
            </a:r>
            <a:r>
              <a:rPr lang="en-US" sz="1600" dirty="0" err="1" smtClean="0"/>
              <a:t>стране</a:t>
            </a:r>
            <a:r>
              <a:rPr lang="en-US" sz="1600" dirty="0" smtClean="0"/>
              <a:t> </a:t>
            </a:r>
            <a:r>
              <a:rPr lang="en-US" sz="1600" dirty="0" err="1" smtClean="0"/>
              <a:t>законског</a:t>
            </a:r>
            <a:r>
              <a:rPr lang="en-US" sz="1600" dirty="0" smtClean="0"/>
              <a:t> </a:t>
            </a:r>
            <a:r>
              <a:rPr lang="en-US" sz="1600" dirty="0" err="1" smtClean="0"/>
              <a:t>затупника</a:t>
            </a:r>
            <a:r>
              <a:rPr lang="en-US" sz="1600" dirty="0" smtClean="0"/>
              <a:t> </a:t>
            </a:r>
            <a:r>
              <a:rPr lang="en-US" sz="1600" dirty="0" err="1" smtClean="0"/>
              <a:t>тог</a:t>
            </a:r>
            <a:r>
              <a:rPr lang="en-US" sz="1600" dirty="0" smtClean="0"/>
              <a:t> </a:t>
            </a:r>
            <a:r>
              <a:rPr lang="en-US" sz="1600" dirty="0" err="1" smtClean="0"/>
              <a:t>правног</a:t>
            </a:r>
            <a:r>
              <a:rPr lang="en-US" sz="1600" dirty="0" smtClean="0"/>
              <a:t> </a:t>
            </a:r>
            <a:r>
              <a:rPr lang="en-US" sz="1600" dirty="0" err="1" smtClean="0"/>
              <a:t>лица</a:t>
            </a:r>
            <a:r>
              <a:rPr lang="en-US" sz="1600" dirty="0" smtClean="0"/>
              <a:t>, </a:t>
            </a:r>
            <a:r>
              <a:rPr lang="en-US" sz="1600" dirty="0" err="1" smtClean="0"/>
              <a:t>а</a:t>
            </a:r>
            <a:r>
              <a:rPr lang="en-US" sz="1600" dirty="0" smtClean="0"/>
              <a:t> </a:t>
            </a:r>
            <a:r>
              <a:rPr lang="en-US" sz="1600" dirty="0" err="1" smtClean="0"/>
              <a:t>ако</a:t>
            </a:r>
            <a:r>
              <a:rPr lang="en-US" sz="1600" dirty="0" smtClean="0"/>
              <a:t> </a:t>
            </a:r>
            <a:r>
              <a:rPr lang="en-US" sz="1600" dirty="0" err="1" smtClean="0"/>
              <a:t>је</a:t>
            </a:r>
            <a:r>
              <a:rPr lang="en-US" sz="1600" dirty="0" smtClean="0"/>
              <a:t> </a:t>
            </a:r>
            <a:r>
              <a:rPr lang="en-US" sz="1600" dirty="0" err="1" smtClean="0"/>
              <a:t>странка</a:t>
            </a:r>
            <a:r>
              <a:rPr lang="en-US" sz="1600" dirty="0" smtClean="0"/>
              <a:t> </a:t>
            </a:r>
            <a:r>
              <a:rPr lang="en-US" sz="1600" dirty="0" err="1" smtClean="0"/>
              <a:t>у</a:t>
            </a:r>
            <a:r>
              <a:rPr lang="en-US" sz="1600" dirty="0" smtClean="0"/>
              <a:t> </a:t>
            </a:r>
            <a:r>
              <a:rPr lang="en-US" sz="1600" dirty="0" err="1" smtClean="0"/>
              <a:t>поступку</a:t>
            </a:r>
            <a:r>
              <a:rPr lang="en-US" sz="1600" dirty="0" smtClean="0"/>
              <a:t> </a:t>
            </a:r>
            <a:r>
              <a:rPr lang="en-US" sz="1600" dirty="0" err="1" smtClean="0"/>
              <a:t>орган</a:t>
            </a:r>
            <a:r>
              <a:rPr lang="en-US" sz="1600" dirty="0" smtClean="0"/>
              <a:t> </a:t>
            </a:r>
            <a:r>
              <a:rPr lang="en-US" sz="1600" dirty="0" err="1" smtClean="0"/>
              <a:t>јавне</a:t>
            </a:r>
            <a:r>
              <a:rPr lang="en-US" sz="1600" dirty="0" smtClean="0"/>
              <a:t> </a:t>
            </a:r>
            <a:r>
              <a:rPr lang="en-US" sz="1600" dirty="0" err="1" smtClean="0"/>
              <a:t>управе</a:t>
            </a:r>
            <a:r>
              <a:rPr lang="en-US" sz="1600" dirty="0" smtClean="0"/>
              <a:t>, </a:t>
            </a:r>
            <a:r>
              <a:rPr lang="en-US" sz="1600" dirty="0" err="1" smtClean="0"/>
              <a:t>њен</a:t>
            </a:r>
            <a:r>
              <a:rPr lang="en-US" sz="1600" dirty="0" smtClean="0"/>
              <a:t> </a:t>
            </a:r>
            <a:r>
              <a:rPr lang="en-US" sz="1600" dirty="0" err="1" smtClean="0"/>
              <a:t>заступник</a:t>
            </a:r>
            <a:r>
              <a:rPr lang="en-US" sz="1600" dirty="0" smtClean="0"/>
              <a:t> </a:t>
            </a:r>
            <a:r>
              <a:rPr lang="en-US" sz="1600" dirty="0" err="1" smtClean="0"/>
              <a:t>доставља</a:t>
            </a:r>
            <a:r>
              <a:rPr lang="en-US" sz="1600" dirty="0" smtClean="0"/>
              <a:t> </a:t>
            </a:r>
            <a:r>
              <a:rPr lang="en-US" sz="1600" dirty="0" err="1" smtClean="0"/>
              <a:t>појединачни</a:t>
            </a:r>
            <a:r>
              <a:rPr lang="en-US" sz="1600" dirty="0" smtClean="0"/>
              <a:t> </a:t>
            </a:r>
            <a:r>
              <a:rPr lang="en-US" sz="1600" dirty="0" err="1" smtClean="0"/>
              <a:t>или</a:t>
            </a:r>
            <a:r>
              <a:rPr lang="en-US" sz="1600" dirty="0" smtClean="0"/>
              <a:t> </a:t>
            </a:r>
            <a:r>
              <a:rPr lang="en-US" sz="1600" dirty="0" err="1" smtClean="0"/>
              <a:t>општи</a:t>
            </a:r>
            <a:r>
              <a:rPr lang="en-US" sz="1600" dirty="0" smtClean="0"/>
              <a:t> </a:t>
            </a:r>
            <a:r>
              <a:rPr lang="en-US" sz="1600" dirty="0" err="1" smtClean="0"/>
              <a:t>акт</a:t>
            </a:r>
            <a:r>
              <a:rPr lang="en-US" sz="1600" dirty="0" smtClean="0"/>
              <a:t> </a:t>
            </a:r>
            <a:r>
              <a:rPr lang="en-US" sz="1600" dirty="0" err="1" smtClean="0"/>
              <a:t>тог</a:t>
            </a:r>
            <a:r>
              <a:rPr lang="en-US" sz="1600" dirty="0" smtClean="0"/>
              <a:t> </a:t>
            </a:r>
            <a:r>
              <a:rPr lang="en-US" sz="1600" dirty="0" err="1" smtClean="0"/>
              <a:t>органа</a:t>
            </a:r>
            <a:r>
              <a:rPr lang="en-US" sz="1600" dirty="0" smtClean="0"/>
              <a:t>, </a:t>
            </a:r>
            <a:r>
              <a:rPr lang="en-US" sz="1600" dirty="0" err="1" smtClean="0"/>
              <a:t>којим</a:t>
            </a:r>
            <a:r>
              <a:rPr lang="en-US" sz="1600" dirty="0" smtClean="0"/>
              <a:t> </a:t>
            </a:r>
            <a:r>
              <a:rPr lang="en-US" sz="1600" dirty="0" err="1" smtClean="0"/>
              <a:t>је</a:t>
            </a:r>
            <a:r>
              <a:rPr lang="en-US" sz="1600" dirty="0" smtClean="0"/>
              <a:t> </a:t>
            </a:r>
            <a:r>
              <a:rPr lang="en-US" sz="1600" dirty="0" err="1" smtClean="0"/>
              <a:t>овлашћен</a:t>
            </a:r>
            <a:r>
              <a:rPr lang="en-US" sz="1600" dirty="0" smtClean="0"/>
              <a:t> </a:t>
            </a:r>
            <a:r>
              <a:rPr lang="en-US" sz="1600" dirty="0" err="1" smtClean="0"/>
              <a:t>за</a:t>
            </a:r>
            <a:r>
              <a:rPr lang="en-US" sz="1600" dirty="0" smtClean="0"/>
              <a:t> </a:t>
            </a:r>
            <a:r>
              <a:rPr lang="en-US" sz="1600" dirty="0" err="1" smtClean="0"/>
              <a:t>заступање</a:t>
            </a:r>
            <a:r>
              <a:rPr lang="en-US" sz="1600" dirty="0" smtClean="0"/>
              <a:t> </a:t>
            </a:r>
            <a:r>
              <a:rPr lang="en-US" sz="1600" dirty="0" err="1" smtClean="0"/>
              <a:t>тог</a:t>
            </a:r>
            <a:r>
              <a:rPr lang="en-US" sz="1600" dirty="0" smtClean="0"/>
              <a:t> </a:t>
            </a:r>
            <a:r>
              <a:rPr lang="en-US" sz="1600" dirty="0" err="1" smtClean="0"/>
              <a:t>органа</a:t>
            </a:r>
            <a:r>
              <a:rPr lang="en-US" sz="1600" dirty="0" smtClean="0"/>
              <a:t> </a:t>
            </a:r>
            <a:r>
              <a:rPr lang="en-US" sz="1600" dirty="0" err="1" smtClean="0"/>
              <a:t>у</a:t>
            </a:r>
            <a:r>
              <a:rPr lang="en-US" sz="1600" dirty="0" smtClean="0"/>
              <a:t> </a:t>
            </a:r>
            <a:r>
              <a:rPr lang="en-US" sz="1600" dirty="0" err="1" smtClean="0"/>
              <a:t>обједињеној</a:t>
            </a:r>
            <a:r>
              <a:rPr lang="en-US" sz="1600" dirty="0" smtClean="0"/>
              <a:t> </a:t>
            </a:r>
            <a:r>
              <a:rPr lang="en-US" sz="1600" dirty="0" err="1" smtClean="0"/>
              <a:t>процедури</a:t>
            </a:r>
            <a:r>
              <a:rPr lang="en-US" sz="1600" dirty="0" smtClean="0"/>
              <a:t>. </a:t>
            </a:r>
            <a:endParaRPr lang="en-US" sz="1600" dirty="0"/>
          </a:p>
        </p:txBody>
      </p:sp>
    </p:spTree>
    <p:extLst>
      <p:ext uri="{BB962C8B-B14F-4D97-AF65-F5344CB8AC3E}">
        <p14:creationId xmlns:p14="http://schemas.microsoft.com/office/powerpoint/2010/main" val="1079075457"/>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71600" y="260648"/>
            <a:ext cx="7992888" cy="504056"/>
          </a:xfrm>
        </p:spPr>
        <p:txBody>
          <a:bodyPr>
            <a:noAutofit/>
          </a:bodyPr>
          <a:lstStyle/>
          <a:p>
            <a:r>
              <a:rPr lang="uz-Cyrl-UZ" b="1" dirty="0"/>
              <a:t>FORMATI ELEKTRONSKIH DOKUMENATA TEHNIČKE </a:t>
            </a:r>
            <a:r>
              <a:rPr lang="uz-Cyrl-UZ" b="1" dirty="0" smtClean="0"/>
              <a:t>DOKUMENTACIJE</a:t>
            </a:r>
            <a:r>
              <a:rPr lang="en-US" b="1" dirty="0" smtClean="0"/>
              <a:t>               </a:t>
            </a:r>
            <a:r>
              <a:rPr lang="uz-Cyrl-UZ" b="1" dirty="0" smtClean="0"/>
              <a:t> </a:t>
            </a:r>
            <a:r>
              <a:rPr lang="uz-Cyrl-UZ" b="1" dirty="0"/>
              <a:t>I NJIHOVO DOSTAVLJANJE U CEOP</a:t>
            </a:r>
            <a:endParaRPr lang="en-US" dirty="0"/>
          </a:p>
        </p:txBody>
      </p:sp>
      <p:pic>
        <p:nvPicPr>
          <p:cNvPr id="9" name="Picture 8"/>
          <p:cNvPicPr>
            <a:picLocks noChangeAspect="1"/>
          </p:cNvPicPr>
          <p:nvPr/>
        </p:nvPicPr>
        <p:blipFill>
          <a:blip r:embed="rId2"/>
          <a:stretch>
            <a:fillRect/>
          </a:stretch>
        </p:blipFill>
        <p:spPr>
          <a:xfrm>
            <a:off x="480358" y="1844824"/>
            <a:ext cx="8196098" cy="1871836"/>
          </a:xfrm>
          <a:prstGeom prst="rect">
            <a:avLst/>
          </a:prstGeom>
        </p:spPr>
      </p:pic>
      <p:pic>
        <p:nvPicPr>
          <p:cNvPr id="11" name="Picture 10"/>
          <p:cNvPicPr>
            <a:picLocks noChangeAspect="1"/>
          </p:cNvPicPr>
          <p:nvPr/>
        </p:nvPicPr>
        <p:blipFill>
          <a:blip r:embed="rId3"/>
          <a:stretch>
            <a:fillRect/>
          </a:stretch>
        </p:blipFill>
        <p:spPr>
          <a:xfrm>
            <a:off x="539552" y="3861048"/>
            <a:ext cx="7892741" cy="787524"/>
          </a:xfrm>
          <a:prstGeom prst="rect">
            <a:avLst/>
          </a:prstGeom>
        </p:spPr>
      </p:pic>
      <p:pic>
        <p:nvPicPr>
          <p:cNvPr id="12" name="Picture 11"/>
          <p:cNvPicPr>
            <a:picLocks noChangeAspect="1"/>
          </p:cNvPicPr>
          <p:nvPr/>
        </p:nvPicPr>
        <p:blipFill>
          <a:blip r:embed="rId4"/>
          <a:stretch>
            <a:fillRect/>
          </a:stretch>
        </p:blipFill>
        <p:spPr>
          <a:xfrm>
            <a:off x="539552" y="4797152"/>
            <a:ext cx="7938482" cy="792088"/>
          </a:xfrm>
          <a:prstGeom prst="rect">
            <a:avLst/>
          </a:prstGeom>
        </p:spPr>
      </p:pic>
    </p:spTree>
    <p:extLst>
      <p:ext uri="{BB962C8B-B14F-4D97-AF65-F5344CB8AC3E}">
        <p14:creationId xmlns:p14="http://schemas.microsoft.com/office/powerpoint/2010/main" val="1586908689"/>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971600" y="260648"/>
            <a:ext cx="7992888" cy="504056"/>
          </a:xfrm>
        </p:spPr>
        <p:txBody>
          <a:bodyPr>
            <a:noAutofit/>
          </a:bodyPr>
          <a:lstStyle/>
          <a:p>
            <a:r>
              <a:rPr lang="uz-Cyrl-UZ" b="1" dirty="0"/>
              <a:t>FORMATI ELEKTRONSKIH DOKUMENATA TEHNIČKE </a:t>
            </a:r>
            <a:r>
              <a:rPr lang="uz-Cyrl-UZ" b="1" dirty="0" smtClean="0"/>
              <a:t>DOKUMENTACIJE</a:t>
            </a:r>
            <a:r>
              <a:rPr lang="en-US" b="1" dirty="0" smtClean="0"/>
              <a:t>               </a:t>
            </a:r>
            <a:r>
              <a:rPr lang="uz-Cyrl-UZ" b="1" dirty="0" smtClean="0"/>
              <a:t> </a:t>
            </a:r>
            <a:r>
              <a:rPr lang="uz-Cyrl-UZ" b="1" dirty="0"/>
              <a:t>I NJIHOVO DOSTAVLJANJE U CEOP</a:t>
            </a:r>
            <a:endParaRPr lang="en-US" dirty="0"/>
          </a:p>
        </p:txBody>
      </p:sp>
      <p:pic>
        <p:nvPicPr>
          <p:cNvPr id="2" name="Picture 1"/>
          <p:cNvPicPr>
            <a:picLocks noChangeAspect="1"/>
          </p:cNvPicPr>
          <p:nvPr/>
        </p:nvPicPr>
        <p:blipFill>
          <a:blip r:embed="rId2"/>
          <a:stretch>
            <a:fillRect/>
          </a:stretch>
        </p:blipFill>
        <p:spPr>
          <a:xfrm>
            <a:off x="2065908" y="980729"/>
            <a:ext cx="5170388" cy="5858076"/>
          </a:xfrm>
          <a:prstGeom prst="rect">
            <a:avLst/>
          </a:prstGeom>
        </p:spPr>
      </p:pic>
    </p:spTree>
    <p:extLst>
      <p:ext uri="{BB962C8B-B14F-4D97-AF65-F5344CB8AC3E}">
        <p14:creationId xmlns:p14="http://schemas.microsoft.com/office/powerpoint/2010/main" val="2519692869"/>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971600" y="260648"/>
            <a:ext cx="7992888" cy="504056"/>
          </a:xfrm>
        </p:spPr>
        <p:txBody>
          <a:bodyPr>
            <a:noAutofit/>
          </a:bodyPr>
          <a:lstStyle/>
          <a:p>
            <a:r>
              <a:rPr lang="uz-Cyrl-UZ" b="1" dirty="0"/>
              <a:t>FORMATI ELEKTRONSKIH DOKUMENATA TEHNIČKE </a:t>
            </a:r>
            <a:r>
              <a:rPr lang="uz-Cyrl-UZ" b="1" dirty="0" smtClean="0"/>
              <a:t>DOKUMENTACIJE</a:t>
            </a:r>
            <a:r>
              <a:rPr lang="en-US" b="1" dirty="0" smtClean="0"/>
              <a:t>               </a:t>
            </a:r>
            <a:r>
              <a:rPr lang="uz-Cyrl-UZ" b="1" dirty="0" smtClean="0"/>
              <a:t> </a:t>
            </a:r>
            <a:r>
              <a:rPr lang="uz-Cyrl-UZ" b="1" dirty="0"/>
              <a:t>I NJIHOVO DOSTAVLJANJE U CEOP</a:t>
            </a:r>
            <a:endParaRPr lang="en-US" dirty="0"/>
          </a:p>
        </p:txBody>
      </p:sp>
      <p:pic>
        <p:nvPicPr>
          <p:cNvPr id="2" name="Picture 1"/>
          <p:cNvPicPr>
            <a:picLocks noChangeAspect="1"/>
          </p:cNvPicPr>
          <p:nvPr/>
        </p:nvPicPr>
        <p:blipFill>
          <a:blip r:embed="rId2"/>
          <a:stretch>
            <a:fillRect/>
          </a:stretch>
        </p:blipFill>
        <p:spPr>
          <a:xfrm>
            <a:off x="1772048" y="1238105"/>
            <a:ext cx="5680272" cy="5287239"/>
          </a:xfrm>
          <a:prstGeom prst="rect">
            <a:avLst/>
          </a:prstGeom>
        </p:spPr>
      </p:pic>
    </p:spTree>
    <p:extLst>
      <p:ext uri="{BB962C8B-B14F-4D97-AF65-F5344CB8AC3E}">
        <p14:creationId xmlns:p14="http://schemas.microsoft.com/office/powerpoint/2010/main" val="4067135901"/>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71600" y="260648"/>
            <a:ext cx="7992888" cy="504056"/>
          </a:xfrm>
        </p:spPr>
        <p:txBody>
          <a:bodyPr>
            <a:noAutofit/>
          </a:bodyPr>
          <a:lstStyle/>
          <a:p>
            <a:r>
              <a:rPr lang="uz-Cyrl-UZ" b="1" dirty="0"/>
              <a:t>FORMATI ELEKTRONSKIH DOKUMENATA TEHNIČKE </a:t>
            </a:r>
            <a:r>
              <a:rPr lang="uz-Cyrl-UZ" b="1" dirty="0" smtClean="0"/>
              <a:t>DOKUMENTACIJE</a:t>
            </a:r>
            <a:r>
              <a:rPr lang="en-US" b="1" dirty="0" smtClean="0"/>
              <a:t>               </a:t>
            </a:r>
            <a:r>
              <a:rPr lang="uz-Cyrl-UZ" b="1" dirty="0" smtClean="0"/>
              <a:t> </a:t>
            </a:r>
            <a:r>
              <a:rPr lang="uz-Cyrl-UZ" b="1" dirty="0"/>
              <a:t>I NJIHOVO DOSTAVLJANJE U CEOP</a:t>
            </a:r>
            <a:endParaRPr lang="en-US" dirty="0"/>
          </a:p>
        </p:txBody>
      </p:sp>
      <p:pic>
        <p:nvPicPr>
          <p:cNvPr id="8" name="Picture 7"/>
          <p:cNvPicPr>
            <a:picLocks noChangeAspect="1"/>
          </p:cNvPicPr>
          <p:nvPr/>
        </p:nvPicPr>
        <p:blipFill>
          <a:blip r:embed="rId2"/>
          <a:stretch>
            <a:fillRect/>
          </a:stretch>
        </p:blipFill>
        <p:spPr>
          <a:xfrm>
            <a:off x="1331640" y="1268760"/>
            <a:ext cx="5727700" cy="3022600"/>
          </a:xfrm>
          <a:prstGeom prst="rect">
            <a:avLst/>
          </a:prstGeom>
        </p:spPr>
      </p:pic>
    </p:spTree>
    <p:extLst>
      <p:ext uri="{BB962C8B-B14F-4D97-AF65-F5344CB8AC3E}">
        <p14:creationId xmlns:p14="http://schemas.microsoft.com/office/powerpoint/2010/main" val="32569538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73138" y="1196753"/>
            <a:ext cx="7271270" cy="504056"/>
          </a:xfrm>
        </p:spPr>
        <p:txBody>
          <a:bodyPr>
            <a:noAutofit/>
          </a:bodyPr>
          <a:lstStyle/>
          <a:p>
            <a:r>
              <a:rPr lang="uz-Cyrl-UZ" sz="1700" dirty="0"/>
              <a:t>Ko su odgovorni učesnici u procesu izrade tehničke dokumentacije, i kakva je podela odgovornosti između njih? </a:t>
            </a:r>
            <a:endParaRPr lang="en-US" sz="1700" dirty="0">
              <a:effectLst/>
            </a:endParaRPr>
          </a:p>
        </p:txBody>
      </p:sp>
      <p:sp>
        <p:nvSpPr>
          <p:cNvPr id="8" name="Title 1"/>
          <p:cNvSpPr>
            <a:spLocks noGrp="1"/>
          </p:cNvSpPr>
          <p:nvPr>
            <p:ph type="title"/>
          </p:nvPr>
        </p:nvSpPr>
        <p:spPr>
          <a:xfrm>
            <a:off x="971600" y="260648"/>
            <a:ext cx="7992888" cy="504056"/>
          </a:xfrm>
        </p:spPr>
        <p:txBody>
          <a:bodyPr/>
          <a:lstStyle/>
          <a:p>
            <a:r>
              <a:rPr lang="uz-Cyrl-UZ" b="1" dirty="0"/>
              <a:t>TEHNIČKA DOKUMENTACIJA</a:t>
            </a:r>
            <a:endParaRPr lang="en-US" b="1" dirty="0"/>
          </a:p>
        </p:txBody>
      </p:sp>
      <p:pic>
        <p:nvPicPr>
          <p:cNvPr id="2" name="Picture 1"/>
          <p:cNvPicPr>
            <a:picLocks noChangeAspect="1"/>
          </p:cNvPicPr>
          <p:nvPr/>
        </p:nvPicPr>
        <p:blipFill>
          <a:blip r:embed="rId2"/>
          <a:stretch>
            <a:fillRect/>
          </a:stretch>
        </p:blipFill>
        <p:spPr>
          <a:xfrm>
            <a:off x="565031" y="2132856"/>
            <a:ext cx="8236567" cy="2520280"/>
          </a:xfrm>
          <a:prstGeom prst="rect">
            <a:avLst/>
          </a:prstGeom>
        </p:spPr>
      </p:pic>
    </p:spTree>
    <p:extLst>
      <p:ext uri="{BB962C8B-B14F-4D97-AF65-F5344CB8AC3E}">
        <p14:creationId xmlns:p14="http://schemas.microsoft.com/office/powerpoint/2010/main" val="370338299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971600" y="260648"/>
            <a:ext cx="7992888" cy="504056"/>
          </a:xfrm>
        </p:spPr>
        <p:txBody>
          <a:bodyPr/>
          <a:lstStyle/>
          <a:p>
            <a:r>
              <a:rPr lang="uz-Cyrl-UZ" b="1" dirty="0"/>
              <a:t>TEHNIČKA DOKUMENTACIJA</a:t>
            </a:r>
            <a:endParaRPr lang="en-US" b="1" dirty="0"/>
          </a:p>
        </p:txBody>
      </p:sp>
      <p:pic>
        <p:nvPicPr>
          <p:cNvPr id="4" name="Picture 3"/>
          <p:cNvPicPr>
            <a:picLocks noChangeAspect="1"/>
          </p:cNvPicPr>
          <p:nvPr/>
        </p:nvPicPr>
        <p:blipFill>
          <a:blip r:embed="rId2"/>
          <a:stretch>
            <a:fillRect/>
          </a:stretch>
        </p:blipFill>
        <p:spPr>
          <a:xfrm>
            <a:off x="539552" y="1484784"/>
            <a:ext cx="8237716" cy="3744416"/>
          </a:xfrm>
          <a:prstGeom prst="rect">
            <a:avLst/>
          </a:prstGeom>
        </p:spPr>
      </p:pic>
    </p:spTree>
    <p:extLst>
      <p:ext uri="{BB962C8B-B14F-4D97-AF65-F5344CB8AC3E}">
        <p14:creationId xmlns:p14="http://schemas.microsoft.com/office/powerpoint/2010/main" val="370338299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971600" y="260648"/>
            <a:ext cx="7992888" cy="504056"/>
          </a:xfrm>
        </p:spPr>
        <p:txBody>
          <a:bodyPr/>
          <a:lstStyle/>
          <a:p>
            <a:r>
              <a:rPr lang="uz-Cyrl-UZ" b="1" dirty="0"/>
              <a:t>TEHNIČKA DOKUMENTACIJA</a:t>
            </a:r>
            <a:endParaRPr lang="en-US" b="1" dirty="0"/>
          </a:p>
        </p:txBody>
      </p:sp>
      <p:pic>
        <p:nvPicPr>
          <p:cNvPr id="3" name="Picture 2"/>
          <p:cNvPicPr>
            <a:picLocks noChangeAspect="1"/>
          </p:cNvPicPr>
          <p:nvPr/>
        </p:nvPicPr>
        <p:blipFill>
          <a:blip r:embed="rId2"/>
          <a:stretch>
            <a:fillRect/>
          </a:stretch>
        </p:blipFill>
        <p:spPr>
          <a:xfrm>
            <a:off x="501510" y="1268760"/>
            <a:ext cx="8150742" cy="4608512"/>
          </a:xfrm>
          <a:prstGeom prst="rect">
            <a:avLst/>
          </a:prstGeom>
        </p:spPr>
      </p:pic>
    </p:spTree>
    <p:extLst>
      <p:ext uri="{BB962C8B-B14F-4D97-AF65-F5344CB8AC3E}">
        <p14:creationId xmlns:p14="http://schemas.microsoft.com/office/powerpoint/2010/main" val="370338299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987</TotalTime>
  <Words>3891</Words>
  <Application>Microsoft Macintosh PowerPoint</Application>
  <PresentationFormat>On-screen Show (4:3)</PresentationFormat>
  <Paragraphs>313</Paragraphs>
  <Slides>65</Slides>
  <Notes>0</Notes>
  <HiddenSlides>0</HiddenSlides>
  <MMClips>0</MMClips>
  <ScaleCrop>false</ScaleCrop>
  <HeadingPairs>
    <vt:vector size="4" baseType="variant">
      <vt:variant>
        <vt:lpstr>Theme</vt:lpstr>
      </vt:variant>
      <vt:variant>
        <vt:i4>3</vt:i4>
      </vt:variant>
      <vt:variant>
        <vt:lpstr>Slide Titles</vt:lpstr>
      </vt:variant>
      <vt:variant>
        <vt:i4>65</vt:i4>
      </vt:variant>
    </vt:vector>
  </HeadingPairs>
  <TitlesOfParts>
    <vt:vector size="68" baseType="lpstr">
      <vt:lpstr>Office Theme</vt:lpstr>
      <vt:lpstr>Custom Design</vt:lpstr>
      <vt:lpstr>1_Custom Design</vt:lpstr>
      <vt:lpstr>PowerPoint Presentation</vt:lpstr>
      <vt:lpstr>TEHNIČKA DOKUMENTACIJA</vt:lpstr>
      <vt:lpstr>TEHNIČKA DOKUMENTACIJA</vt:lpstr>
      <vt:lpstr>TEHNIČKA DOKUMENTACIJA</vt:lpstr>
      <vt:lpstr>TEHNIČKA DOKUMENTACIJA</vt:lpstr>
      <vt:lpstr>TEHNIČKA DOKUMENTACIJA</vt:lpstr>
      <vt:lpstr>TEHNIČKA DOKUMENTACIJA</vt:lpstr>
      <vt:lpstr>TEHNIČKA DOKUMENTACIJA</vt:lpstr>
      <vt:lpstr>TEHNIČKA DOKUMENTACIJA</vt:lpstr>
      <vt:lpstr>TEHNIČKA DOKUMENTACIJA</vt:lpstr>
      <vt:lpstr>PowerPoint Presentation</vt:lpstr>
      <vt:lpstr>PowerPoint Presentation</vt:lpstr>
      <vt:lpstr>PowerPoint Presentation</vt:lpstr>
      <vt:lpstr>IDEJNO REŠENJE</vt:lpstr>
      <vt:lpstr>IDEJNO REŠENJE</vt:lpstr>
      <vt:lpstr>IDEJNO REŠENJE</vt:lpstr>
      <vt:lpstr>IDEJNO REŠENJE</vt:lpstr>
      <vt:lpstr>IDEJNO REŠENJE</vt:lpstr>
      <vt:lpstr>PowerPoint Presentation</vt:lpstr>
      <vt:lpstr>IDEJNI PROJEKAT ZA OBJEKTE IZ ČLANA 133. ZPI</vt:lpstr>
      <vt:lpstr>IDEJNI PROJEKAT ZA OBJEKTE IZ ČLANA 133. ZPI</vt:lpstr>
      <vt:lpstr>IDEJNI PROJEKAT ZA OBJEKTE IZ ČLANA 133. ZPI</vt:lpstr>
      <vt:lpstr>PowerPoint Presentation</vt:lpstr>
      <vt:lpstr>PROJEKAT ZA GRAĐEVINSKU DOZVOLU </vt:lpstr>
      <vt:lpstr>PROJEKAT ZA GRAĐEVINSKU DOZVOLU </vt:lpstr>
      <vt:lpstr>PROJEKAT ZA GRAĐEVINSKU DOZVOLU </vt:lpstr>
      <vt:lpstr>PROJEKAT ZA GRAĐEVINSKU DOZVOLU </vt:lpstr>
      <vt:lpstr>PROJEKAT ZA GRAĐEVINSKU DOZVOLU </vt:lpstr>
      <vt:lpstr>PROJEKAT ZA GRAĐEVINSKU DOZVOLU </vt:lpstr>
      <vt:lpstr>PROJEKAT ZA GRAĐEVINSKU DOZVOLU </vt:lpstr>
      <vt:lpstr>PROJEKAT ZA GRAĐEVINSKU DOZVOLU </vt:lpstr>
      <vt:lpstr>PowerPoint Presentation</vt:lpstr>
      <vt:lpstr>IZVOD IZ PROJEKTA ZA GRAĐEVINSKU DOZVOLU</vt:lpstr>
      <vt:lpstr>IZVOD IZ PROJEKTA ZA GRAĐEVINSKU DOZVOLU</vt:lpstr>
      <vt:lpstr>PowerPoint Presentation</vt:lpstr>
      <vt:lpstr>IZVOD IZ PROJEKTA ZA GRAĐEVINSKU DOZVOLU</vt:lpstr>
      <vt:lpstr>IDEJNI PROJEKAT ZA RADOVE IZ ČLANA 145. ZPI</vt:lpstr>
      <vt:lpstr>IDEJNI PROJEKAT ZA RADOVE IZ ČLANA 145. ZPI</vt:lpstr>
      <vt:lpstr>IDEJNI PROJEKAT ZA RADOVE IZ ČLANA 145. ZPI</vt:lpstr>
      <vt:lpstr>PowerPoint Presentation</vt:lpstr>
      <vt:lpstr>PROJEKAT ZA IZVOĐENJE </vt:lpstr>
      <vt:lpstr>PROJEKAT ZA IZVOĐENJE </vt:lpstr>
      <vt:lpstr>PROJEKAT ZA IZVOĐENJE </vt:lpstr>
      <vt:lpstr>PROJEKAT ZA IZVOĐENJE </vt:lpstr>
      <vt:lpstr>PROJEKAT ZA IZVOĐENJE </vt:lpstr>
      <vt:lpstr>PROJEKAT ZA IZVOĐENJE </vt:lpstr>
      <vt:lpstr>PowerPoint Presentation</vt:lpstr>
      <vt:lpstr>PROJEKAT IZVEDENOG OBJEKTA  </vt:lpstr>
      <vt:lpstr>PROJEKAT IZVEDENOG OBJEKTA  </vt:lpstr>
      <vt:lpstr>PROJEKAT IZVEDENOG OBJEKTA  </vt:lpstr>
      <vt:lpstr>PROJEKAT IZVEDENOG OBJEKTA  </vt:lpstr>
      <vt:lpstr>PROJEKAT IZVEDENOG OBJEKTA  </vt:lpstr>
      <vt:lpstr>KLASIFIKACIJA OBJEKATA</vt:lpstr>
      <vt:lpstr>KLASIFIKACIJA OBJEKATA</vt:lpstr>
      <vt:lpstr>KLASIFIKACIJA OBJEKATA</vt:lpstr>
      <vt:lpstr>KLASIFIKACIJA OBJEKATA</vt:lpstr>
      <vt:lpstr>KLASIFIKACIJA OBJEKATA</vt:lpstr>
      <vt:lpstr>FORMATI ELEKTRONSKIH DOKUMENATA TEHNIČKE DOKUMENTACIJE                I NJIHOVO DOSTAVLJANJE U CEOP</vt:lpstr>
      <vt:lpstr>FORMATI ELEKTRONSKIH DOKUMENATA TEHNIČKE DOKUMENTACIJE                I NJIHOVO DOSTAVLJANJE U CEOP</vt:lpstr>
      <vt:lpstr>FORMATI ELEKTRONSKIH DOKUMENATA TEHNIČKE DOKUMENTACIJE                I NJIHOVO DOSTAVLJANJE U CEOP</vt:lpstr>
      <vt:lpstr>FORMATI ELEKTRONSKIH DOKUMENATA TEHNIČKE DOKUMENTACIJE                I NJIHOVO DOSTAVLJANJE U CEOP</vt:lpstr>
      <vt:lpstr>FORMATI ELEKTRONSKIH DOKUMENATA TEHNIČKE DOKUMENTACIJE                I NJIHOVO DOSTAVLJANJE U CEOP</vt:lpstr>
      <vt:lpstr>FORMATI ELEKTRONSKIH DOKUMENATA TEHNIČKE DOKUMENTACIJE                I NJIHOVO DOSTAVLJANJE U CEOP</vt:lpstr>
      <vt:lpstr>FORMATI ELEKTRONSKIH DOKUMENATA TEHNIČKE DOKUMENTACIJE                I NJIHOVO DOSTAVLJANJE U CEOP</vt:lpstr>
      <vt:lpstr>FORMATI ELEKTRONSKIH DOKUMENATA TEHNIČKE DOKUMENTACIJE                I NJIHOVO DOSTAVLJANJE U CEOP</vt:lpstr>
    </vt:vector>
  </TitlesOfParts>
  <Company>delta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dd</dc:title>
  <dc:creator>Dragana</dc:creator>
  <cp:lastModifiedBy>Dragana Cukic</cp:lastModifiedBy>
  <cp:revision>108</cp:revision>
  <dcterms:created xsi:type="dcterms:W3CDTF">2012-10-18T14:30:04Z</dcterms:created>
  <dcterms:modified xsi:type="dcterms:W3CDTF">2016-05-16T18:17:18Z</dcterms:modified>
</cp:coreProperties>
</file>